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9" r:id="rId14"/>
    <p:sldId id="273" r:id="rId15"/>
    <p:sldId id="274" r:id="rId16"/>
    <p:sldId id="275" r:id="rId17"/>
    <p:sldId id="276" r:id="rId18"/>
    <p:sldId id="277" r:id="rId19"/>
    <p:sldId id="270" r:id="rId20"/>
    <p:sldId id="271" r:id="rId21"/>
    <p:sldId id="272" r:id="rId22"/>
    <p:sldId id="266" r:id="rId23"/>
    <p:sldId id="267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 descr="fond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8" y="326777"/>
            <a:ext cx="11371715" cy="55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0"/>
          <p:cNvSpPr>
            <a:spLocks/>
          </p:cNvSpPr>
          <p:nvPr/>
        </p:nvSpPr>
        <p:spPr>
          <a:xfrm>
            <a:off x="411048" y="6192930"/>
            <a:ext cx="11369904" cy="326778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4" name="Imagen 14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78" y="2042717"/>
            <a:ext cx="6160282" cy="21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A1A19-25D9-4855-96FE-D0430C588DFA}" type="datetimeFigureOut">
              <a:rPr lang="es-EC" smtClean="0"/>
              <a:t>30/03/2017</a:t>
            </a:fld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4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fond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8" y="326777"/>
            <a:ext cx="11371715" cy="55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/>
          </p:cNvSpPr>
          <p:nvPr/>
        </p:nvSpPr>
        <p:spPr>
          <a:xfrm>
            <a:off x="411048" y="6192930"/>
            <a:ext cx="11369904" cy="326778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2188359"/>
            <a:ext cx="10363200" cy="1362076"/>
          </a:xfrm>
        </p:spPr>
        <p:txBody>
          <a:bodyPr/>
          <a:lstStyle>
            <a:lvl1pPr algn="l">
              <a:defRPr sz="3990" b="1" cap="all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550433"/>
            <a:ext cx="10363200" cy="783474"/>
          </a:xfrm>
        </p:spPr>
        <p:txBody>
          <a:bodyPr anchor="ctr"/>
          <a:lstStyle>
            <a:lvl1pPr marL="0" indent="0">
              <a:buNone/>
              <a:defRPr sz="1995">
                <a:solidFill>
                  <a:schemeClr val="bg1"/>
                </a:solidFill>
              </a:defRPr>
            </a:lvl1pPr>
            <a:lvl2pPr marL="45136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02726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3pPr>
            <a:lvl4pPr marL="135408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0545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568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0817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5954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1090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A1A19-25D9-4855-96FE-D0430C588DFA}" type="datetimeFigureOut">
              <a:rPr lang="es-EC" smtClean="0"/>
              <a:t>30/03/2017</a:t>
            </a:fld>
            <a:endParaRPr lang="es-EC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84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6188611"/>
            <a:ext cx="684476" cy="3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/>
          <p:cNvSpPr>
            <a:spLocks/>
          </p:cNvSpPr>
          <p:nvPr/>
        </p:nvSpPr>
        <p:spPr>
          <a:xfrm>
            <a:off x="411048" y="326778"/>
            <a:ext cx="1642379" cy="652114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6" name="Rectángulo 9"/>
          <p:cNvSpPr>
            <a:spLocks/>
          </p:cNvSpPr>
          <p:nvPr/>
        </p:nvSpPr>
        <p:spPr>
          <a:xfrm>
            <a:off x="2089643" y="326778"/>
            <a:ext cx="9691309" cy="652114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7" name="Rectángulo 6"/>
          <p:cNvSpPr>
            <a:spLocks/>
          </p:cNvSpPr>
          <p:nvPr/>
        </p:nvSpPr>
        <p:spPr>
          <a:xfrm>
            <a:off x="411048" y="6192930"/>
            <a:ext cx="10676374" cy="326778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7745" y="326448"/>
            <a:ext cx="9463620" cy="652897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411048" y="6188612"/>
            <a:ext cx="2844739" cy="322458"/>
          </a:xfrm>
        </p:spPr>
        <p:txBody>
          <a:bodyPr/>
          <a:lstStyle>
            <a:lvl1pPr algn="l"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40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>
            <a:spLocks/>
          </p:cNvSpPr>
          <p:nvPr/>
        </p:nvSpPr>
        <p:spPr>
          <a:xfrm>
            <a:off x="411048" y="6192930"/>
            <a:ext cx="10676374" cy="326778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11048" y="326778"/>
            <a:ext cx="1642379" cy="652114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7" name="Rectángulo 6"/>
          <p:cNvSpPr>
            <a:spLocks/>
          </p:cNvSpPr>
          <p:nvPr/>
        </p:nvSpPr>
        <p:spPr>
          <a:xfrm>
            <a:off x="2089643" y="326778"/>
            <a:ext cx="9691309" cy="652114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8" name="Imagen 10" descr="logo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6188611"/>
            <a:ext cx="684476" cy="3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7745" y="326448"/>
            <a:ext cx="9463621" cy="652897"/>
          </a:xfrm>
        </p:spPr>
        <p:txBody>
          <a:bodyPr/>
          <a:lstStyle>
            <a:lvl1pPr algn="l">
              <a:defRPr>
                <a:solidFill>
                  <a:srgbClr val="00427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0633" y="1274202"/>
            <a:ext cx="5521095" cy="4607669"/>
          </a:xfrm>
        </p:spPr>
        <p:txBody>
          <a:bodyPr/>
          <a:lstStyle>
            <a:lvl1pPr>
              <a:defRPr sz="2720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60272" y="1274202"/>
            <a:ext cx="5521094" cy="4607669"/>
          </a:xfrm>
        </p:spPr>
        <p:txBody>
          <a:bodyPr/>
          <a:lstStyle>
            <a:lvl1pPr>
              <a:defRPr sz="2720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411048" y="6197249"/>
            <a:ext cx="2844739" cy="322458"/>
          </a:xfrm>
        </p:spPr>
        <p:txBody>
          <a:bodyPr/>
          <a:lstStyle>
            <a:lvl1pPr algn="l"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562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>
            <a:spLocks/>
          </p:cNvSpPr>
          <p:nvPr/>
        </p:nvSpPr>
        <p:spPr>
          <a:xfrm>
            <a:off x="411048" y="6192930"/>
            <a:ext cx="10676374" cy="326778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3" name="Imagen 5" descr="logo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6188611"/>
            <a:ext cx="684476" cy="3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411048" y="6197249"/>
            <a:ext cx="2844739" cy="322458"/>
          </a:xfrm>
        </p:spPr>
        <p:txBody>
          <a:bodyPr/>
          <a:lstStyle>
            <a:lvl1pPr algn="l"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845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>
            <a:spLocks/>
          </p:cNvSpPr>
          <p:nvPr/>
        </p:nvSpPr>
        <p:spPr>
          <a:xfrm>
            <a:off x="411048" y="6192930"/>
            <a:ext cx="10676374" cy="326778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6" name="Imagen 10" descr="logo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76" y="6188611"/>
            <a:ext cx="684476" cy="32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0634" y="326449"/>
            <a:ext cx="11370732" cy="5040890"/>
          </a:xfrm>
        </p:spPr>
        <p:txBody>
          <a:bodyPr rtlCol="0">
            <a:normAutofit/>
          </a:bodyPr>
          <a:lstStyle>
            <a:lvl1pPr marL="0" indent="0">
              <a:buNone/>
              <a:defRPr sz="3174"/>
            </a:lvl1pPr>
            <a:lvl2pPr marL="451363" indent="0">
              <a:buNone/>
              <a:defRPr sz="2720"/>
            </a:lvl2pPr>
            <a:lvl3pPr marL="902726" indent="0">
              <a:buNone/>
              <a:defRPr sz="2358"/>
            </a:lvl3pPr>
            <a:lvl4pPr marL="1354089" indent="0">
              <a:buNone/>
              <a:defRPr sz="1995"/>
            </a:lvl4pPr>
            <a:lvl5pPr marL="1805452" indent="0">
              <a:buNone/>
              <a:defRPr sz="1995"/>
            </a:lvl5pPr>
            <a:lvl6pPr marL="2256815" indent="0">
              <a:buNone/>
              <a:defRPr sz="1995"/>
            </a:lvl6pPr>
            <a:lvl7pPr marL="2708178" indent="0">
              <a:buNone/>
              <a:defRPr sz="1995"/>
            </a:lvl7pPr>
            <a:lvl8pPr marL="3159541" indent="0">
              <a:buNone/>
              <a:defRPr sz="1995"/>
            </a:lvl8pPr>
            <a:lvl9pPr marL="3610904" indent="0">
              <a:buNone/>
              <a:defRPr sz="1995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0636" y="5367339"/>
            <a:ext cx="11370729" cy="514532"/>
          </a:xfrm>
        </p:spPr>
        <p:txBody>
          <a:bodyPr anchor="ctr"/>
          <a:lstStyle>
            <a:lvl1pPr marL="0" indent="0">
              <a:buNone/>
              <a:defRPr sz="1360"/>
            </a:lvl1pPr>
            <a:lvl2pPr marL="451363" indent="0">
              <a:buNone/>
              <a:defRPr sz="1179"/>
            </a:lvl2pPr>
            <a:lvl3pPr marL="902726" indent="0">
              <a:buNone/>
              <a:defRPr sz="997"/>
            </a:lvl3pPr>
            <a:lvl4pPr marL="1354089" indent="0">
              <a:buNone/>
              <a:defRPr sz="907"/>
            </a:lvl4pPr>
            <a:lvl5pPr marL="1805452" indent="0">
              <a:buNone/>
              <a:defRPr sz="907"/>
            </a:lvl5pPr>
            <a:lvl6pPr marL="2256815" indent="0">
              <a:buNone/>
              <a:defRPr sz="907"/>
            </a:lvl6pPr>
            <a:lvl7pPr marL="2708178" indent="0">
              <a:buNone/>
              <a:defRPr sz="907"/>
            </a:lvl7pPr>
            <a:lvl8pPr marL="3159541" indent="0">
              <a:buNone/>
              <a:defRPr sz="907"/>
            </a:lvl8pPr>
            <a:lvl9pPr marL="3610904" indent="0">
              <a:buNone/>
              <a:defRPr sz="90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411048" y="6197249"/>
            <a:ext cx="2844739" cy="322458"/>
          </a:xfrm>
        </p:spPr>
        <p:txBody>
          <a:bodyPr/>
          <a:lstStyle>
            <a:lvl1pPr algn="l">
              <a:defRPr/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7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8"/>
          <p:cNvSpPr>
            <a:spLocks/>
          </p:cNvSpPr>
          <p:nvPr/>
        </p:nvSpPr>
        <p:spPr>
          <a:xfrm>
            <a:off x="396562" y="643478"/>
            <a:ext cx="11369904" cy="5549452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4" name="Rectángulo 3"/>
          <p:cNvSpPr>
            <a:spLocks/>
          </p:cNvSpPr>
          <p:nvPr/>
        </p:nvSpPr>
        <p:spPr>
          <a:xfrm>
            <a:off x="396562" y="326777"/>
            <a:ext cx="11369904" cy="326777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5" name="Rectángulo 6"/>
          <p:cNvSpPr>
            <a:spLocks/>
          </p:cNvSpPr>
          <p:nvPr/>
        </p:nvSpPr>
        <p:spPr>
          <a:xfrm>
            <a:off x="396562" y="6192930"/>
            <a:ext cx="11369904" cy="326778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048" y="2579668"/>
            <a:ext cx="11355417" cy="522556"/>
          </a:xfrm>
          <a:prstGeom prst="rect">
            <a:avLst/>
          </a:prstGeom>
        </p:spPr>
        <p:txBody>
          <a:bodyPr lIns="90273" tIns="45136" rIns="90273" bIns="45136" anchor="ctr"/>
          <a:lstStyle>
            <a:lvl1pPr algn="ctr" defTabSz="497754" rtl="0" eaLnBrk="1" latinLnBrk="0" hangingPunct="1">
              <a:spcBef>
                <a:spcPct val="0"/>
              </a:spcBef>
              <a:buNone/>
              <a:defRPr sz="95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176" dirty="0" err="1"/>
              <a:t>Que</a:t>
            </a:r>
            <a:r>
              <a:rPr lang="en-US" sz="2176" dirty="0"/>
              <a:t> </a:t>
            </a:r>
            <a:r>
              <a:rPr lang="en-US" sz="2176" dirty="0" err="1"/>
              <a:t>tenga</a:t>
            </a:r>
            <a:r>
              <a:rPr lang="en-US" sz="2176" dirty="0"/>
              <a:t> un </a:t>
            </a:r>
            <a:r>
              <a:rPr lang="en-US" sz="2176" dirty="0" err="1"/>
              <a:t>maravilloso</a:t>
            </a:r>
            <a:r>
              <a:rPr lang="en-US" sz="2176" dirty="0"/>
              <a:t> </a:t>
            </a:r>
            <a:r>
              <a:rPr lang="en-US" sz="2176" dirty="0" err="1"/>
              <a:t>día</a:t>
            </a:r>
            <a:r>
              <a:rPr lang="en-US" sz="2176" dirty="0"/>
              <a:t>.</a:t>
            </a:r>
            <a:endParaRPr lang="es-ES" sz="2176" dirty="0"/>
          </a:p>
        </p:txBody>
      </p:sp>
      <p:pic>
        <p:nvPicPr>
          <p:cNvPr id="7" name="Imagen 10" descr="log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00" y="3607504"/>
            <a:ext cx="4599388" cy="15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634" y="1274201"/>
            <a:ext cx="11370732" cy="1305939"/>
          </a:xfrm>
        </p:spPr>
        <p:txBody>
          <a:bodyPr/>
          <a:lstStyle>
            <a:lvl1pPr>
              <a:defRPr sz="8615">
                <a:solidFill>
                  <a:srgbClr val="00427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fecha 2"/>
          <p:cNvSpPr>
            <a:spLocks noGrp="1"/>
          </p:cNvSpPr>
          <p:nvPr>
            <p:ph type="dt" sz="half" idx="10"/>
          </p:nvPr>
        </p:nvSpPr>
        <p:spPr>
          <a:xfrm>
            <a:off x="396562" y="6192930"/>
            <a:ext cx="2844739" cy="3267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9A1A19-25D9-4855-96FE-D0430C588DFA}" type="datetimeFigureOut">
              <a:rPr lang="es-EC" smtClean="0"/>
              <a:t>30/03/2017</a:t>
            </a:fld>
            <a:endParaRPr lang="es-EC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921727" y="6197249"/>
            <a:ext cx="2844739" cy="3224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93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9A1A19-25D9-4855-96FE-D0430C588DFA}" type="datetimeFigureOut">
              <a:rPr lang="es-EC" smtClean="0"/>
              <a:t>30/03/2017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01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11048" y="326778"/>
            <a:ext cx="11369904" cy="65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C"/>
              <a:t>Clic para editar título</a:t>
            </a:r>
            <a:endParaRPr lang="es-ES" altLang="es-EC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11048" y="1274000"/>
            <a:ext cx="11369904" cy="46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C"/>
              <a:t>Haga clic para modificar el estilo de texto del patrón</a:t>
            </a:r>
          </a:p>
          <a:p>
            <a:pPr lvl="1"/>
            <a:r>
              <a:rPr lang="en-US" altLang="es-EC"/>
              <a:t>Segundo nivel</a:t>
            </a:r>
          </a:p>
          <a:p>
            <a:pPr lvl="2"/>
            <a:r>
              <a:rPr lang="en-US" altLang="es-EC"/>
              <a:t>Tercer nivel</a:t>
            </a:r>
          </a:p>
          <a:p>
            <a:pPr lvl="3"/>
            <a:r>
              <a:rPr lang="en-US" altLang="es-EC"/>
              <a:t>Cuarto nivel</a:t>
            </a:r>
          </a:p>
          <a:p>
            <a:pPr lvl="4"/>
            <a:r>
              <a:rPr lang="en-US" altLang="es-EC"/>
              <a:t>Quinto nivel</a:t>
            </a:r>
            <a:endParaRPr lang="es-ES" alt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11048" y="6192930"/>
            <a:ext cx="2844739" cy="32677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 defTabSz="451363" eaLnBrk="1" fontAlgn="auto" hangingPunct="1">
              <a:spcBef>
                <a:spcPts val="0"/>
              </a:spcBef>
              <a:spcAft>
                <a:spcPts val="0"/>
              </a:spcAft>
              <a:defRPr sz="1088">
                <a:solidFill>
                  <a:srgbClr val="004270"/>
                </a:solidFill>
                <a:latin typeface="Arial"/>
                <a:cs typeface="Arial"/>
              </a:defRPr>
            </a:lvl1pPr>
          </a:lstStyle>
          <a:p>
            <a:fld id="{699A1A19-25D9-4855-96FE-D0430C588DFA}" type="datetimeFigureOut">
              <a:rPr lang="es-EC" smtClean="0"/>
              <a:t>30/03/2017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82908" y="6192930"/>
            <a:ext cx="3860589" cy="326778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51363" eaLnBrk="1" fontAlgn="auto" hangingPunct="1">
              <a:spcBef>
                <a:spcPts val="0"/>
              </a:spcBef>
              <a:spcAft>
                <a:spcPts val="0"/>
              </a:spcAft>
              <a:defRPr sz="1088">
                <a:solidFill>
                  <a:srgbClr val="004270"/>
                </a:solidFill>
                <a:latin typeface="Arial"/>
                <a:cs typeface="Arial"/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6213" y="6197249"/>
            <a:ext cx="2844739" cy="322458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88">
                <a:solidFill>
                  <a:srgbClr val="004270"/>
                </a:solidFill>
                <a:latin typeface="Arial" panose="020B0604020202020204" pitchFamily="34" charset="0"/>
              </a:defRPr>
            </a:lvl1pPr>
          </a:lstStyle>
          <a:p>
            <a:fld id="{EFDACC9D-F7E9-483B-BC8C-894E5AC92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347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xStyles>
    <p:titleStyle>
      <a:lvl1pPr algn="ctr" defTabSz="450578" rtl="0" eaLnBrk="1" fontAlgn="base" hangingPunct="1">
        <a:spcBef>
          <a:spcPct val="0"/>
        </a:spcBef>
        <a:spcAft>
          <a:spcPct val="0"/>
        </a:spcAft>
        <a:defRPr sz="3264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2pPr>
      <a:lvl3pPr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3pPr>
      <a:lvl4pPr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4pPr>
      <a:lvl5pPr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5pPr>
      <a:lvl6pPr marL="414589"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6pPr>
      <a:lvl7pPr marL="829178"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7pPr>
      <a:lvl8pPr marL="1243767"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8pPr>
      <a:lvl9pPr marL="1658356" algn="ctr" defTabSz="450578" rtl="0" eaLnBrk="1" fontAlgn="base" hangingPunct="1"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38294" indent="-338294" algn="l" defTabSz="45057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Arial"/>
          <a:ea typeface="+mn-ea"/>
          <a:cs typeface="Arial"/>
        </a:defRPr>
      </a:lvl1pPr>
      <a:lvl2pPr marL="732729" indent="-280712" algn="l" defTabSz="45057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Arial"/>
          <a:ea typeface="+mn-ea"/>
          <a:cs typeface="Arial"/>
        </a:defRPr>
      </a:lvl2pPr>
      <a:lvl3pPr marL="1127164" indent="-224569" algn="l" defTabSz="45057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Arial"/>
          <a:ea typeface="+mn-ea"/>
          <a:cs typeface="Arial"/>
        </a:defRPr>
      </a:lvl3pPr>
      <a:lvl4pPr marL="1579181" indent="-224569" algn="l" defTabSz="45057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Arial"/>
          <a:ea typeface="+mn-ea"/>
          <a:cs typeface="Arial"/>
        </a:defRPr>
      </a:lvl4pPr>
      <a:lvl5pPr marL="2029758" indent="-224569" algn="l" defTabSz="45057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Arial"/>
          <a:ea typeface="+mn-ea"/>
          <a:cs typeface="Arial"/>
        </a:defRPr>
      </a:lvl5pPr>
      <a:lvl6pPr marL="2482496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3860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222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6586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363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2726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089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5452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6815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8178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59541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0904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5934997"/>
            <a:ext cx="1429116" cy="9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¿Cómo obtener el Rango de una función?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/>
              <a:t>Para funciones lineales el rango será el conjunto de los números reales.</a:t>
            </a:r>
          </a:p>
          <a:p>
            <a:r>
              <a:rPr lang="es-EC" dirty="0"/>
              <a:t>Para funciones cuadráticas el rango se obtiene luego de realizar el siguiente proceso:</a:t>
            </a:r>
          </a:p>
          <a:p>
            <a:pPr lvl="1"/>
            <a:r>
              <a:rPr lang="es-EC" dirty="0"/>
              <a:t>Cambiar f(x)= por y=.</a:t>
            </a:r>
          </a:p>
          <a:p>
            <a:pPr lvl="1"/>
            <a:r>
              <a:rPr lang="es-EC" dirty="0"/>
              <a:t>Igualar la función a 0.</a:t>
            </a:r>
          </a:p>
          <a:p>
            <a:pPr lvl="1"/>
            <a:r>
              <a:rPr lang="es-EC" dirty="0"/>
              <a:t>Obtener los valores de a, b y c</a:t>
            </a:r>
          </a:p>
          <a:p>
            <a:pPr lvl="1"/>
            <a:r>
              <a:rPr lang="es-EC" dirty="0"/>
              <a:t>Escribir la discriminante de la formula general como desigualdad:</a:t>
            </a:r>
          </a:p>
          <a:p>
            <a:pPr lvl="2"/>
            <a:r>
              <a:rPr lang="es-EC" dirty="0"/>
              <a:t>b^2 – 4ac &gt;= 0</a:t>
            </a:r>
          </a:p>
          <a:p>
            <a:pPr lvl="1"/>
            <a:r>
              <a:rPr lang="es-EC" dirty="0"/>
              <a:t>Reemplazar los valores de a, b y c</a:t>
            </a:r>
          </a:p>
          <a:p>
            <a:pPr lvl="1"/>
            <a:r>
              <a:rPr lang="es-EC" dirty="0"/>
              <a:t>Resolver la desigualdad y despejar la variable y.</a:t>
            </a:r>
          </a:p>
        </p:txBody>
      </p:sp>
    </p:spTree>
    <p:extLst>
      <p:ext uri="{BB962C8B-B14F-4D97-AF65-F5344CB8AC3E}">
        <p14:creationId xmlns:p14="http://schemas.microsoft.com/office/powerpoint/2010/main" val="204893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¿Cómo obtener el Rango de una función?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048" y="1274000"/>
            <a:ext cx="11369904" cy="4919536"/>
          </a:xfrm>
        </p:spPr>
        <p:txBody>
          <a:bodyPr>
            <a:normAutofit fontScale="70000" lnSpcReduction="20000"/>
          </a:bodyPr>
          <a:lstStyle/>
          <a:p>
            <a:r>
              <a:rPr lang="es-EC" dirty="0"/>
              <a:t>Para funciones racionales, el rango se obtiene luego de realizar el siguiente proceso:</a:t>
            </a:r>
          </a:p>
          <a:p>
            <a:pPr lvl="1"/>
            <a:r>
              <a:rPr lang="es-EC" dirty="0"/>
              <a:t>Cambiar f(x)= por y=.</a:t>
            </a:r>
          </a:p>
          <a:p>
            <a:pPr lvl="1"/>
            <a:r>
              <a:rPr lang="es-EC" dirty="0"/>
              <a:t>Despejar la variable x</a:t>
            </a:r>
          </a:p>
          <a:p>
            <a:pPr lvl="1"/>
            <a:r>
              <a:rPr lang="es-EC" dirty="0"/>
              <a:t>Luego con la ecuación resultante aplicar el mismo proceso que se hace para obtener el dominio.</a:t>
            </a:r>
          </a:p>
          <a:p>
            <a:r>
              <a:rPr lang="es-EC" dirty="0"/>
              <a:t>Para funciones con radicales, si el contenido del radical es lineal, el rango es:</a:t>
            </a:r>
          </a:p>
          <a:p>
            <a:pPr lvl="1"/>
            <a:r>
              <a:rPr lang="es-EC" dirty="0"/>
              <a:t>[0, infinito), si el signo que antecede al radical es </a:t>
            </a:r>
            <a:r>
              <a:rPr lang="es-EC" b="1" dirty="0"/>
              <a:t>positivo</a:t>
            </a:r>
            <a:r>
              <a:rPr lang="es-EC" dirty="0"/>
              <a:t>.</a:t>
            </a:r>
          </a:p>
          <a:p>
            <a:pPr lvl="1"/>
            <a:r>
              <a:rPr lang="es-EC" dirty="0"/>
              <a:t>(-infinito, 0], si el signo que antecede al radical es </a:t>
            </a:r>
            <a:r>
              <a:rPr lang="es-EC" b="1" dirty="0"/>
              <a:t>negativo</a:t>
            </a:r>
            <a:r>
              <a:rPr lang="es-EC" dirty="0"/>
              <a:t>.</a:t>
            </a:r>
          </a:p>
          <a:p>
            <a:r>
              <a:rPr lang="es-EC" dirty="0"/>
              <a:t>Para funciones con radicales, si el contenido del radical no es lineal, se realiza el siguiente proceso:</a:t>
            </a:r>
          </a:p>
          <a:p>
            <a:pPr lvl="1"/>
            <a:r>
              <a:rPr lang="es-EC" dirty="0"/>
              <a:t>Cambiar f(x)= por y=.</a:t>
            </a:r>
          </a:p>
          <a:p>
            <a:pPr lvl="1"/>
            <a:r>
              <a:rPr lang="es-EC" dirty="0"/>
              <a:t>Despejar la variable x</a:t>
            </a:r>
          </a:p>
          <a:p>
            <a:pPr lvl="1"/>
            <a:r>
              <a:rPr lang="es-EC" dirty="0"/>
              <a:t>Luego con la ecuación resultante aplicar el mismo proceso que se hace para obtener el dominio.</a:t>
            </a:r>
          </a:p>
        </p:txBody>
      </p:sp>
    </p:spTree>
    <p:extLst>
      <p:ext uri="{BB962C8B-B14F-4D97-AF65-F5344CB8AC3E}">
        <p14:creationId xmlns:p14="http://schemas.microsoft.com/office/powerpoint/2010/main" val="310592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Obtenga el Dominio y Rango de las siguientes funciones:</a:t>
            </a:r>
          </a:p>
          <a:p>
            <a:pPr marL="514350" indent="-514350">
              <a:buFont typeface="+mj-lt"/>
              <a:buAutoNum type="alphaLcParenR"/>
            </a:pPr>
            <a:r>
              <a:rPr lang="es-EC" dirty="0"/>
              <a:t>f(x) = 5 + x, </a:t>
            </a:r>
          </a:p>
          <a:p>
            <a:pPr marL="0" indent="0">
              <a:buNone/>
            </a:pPr>
            <a:r>
              <a:rPr lang="es-EC" dirty="0"/>
              <a:t>	¿Cuál es el dominio?. Todos los reales, y el rango: todos los reales.</a:t>
            </a:r>
          </a:p>
          <a:p>
            <a:pPr marL="514350" indent="-514350">
              <a:buFont typeface="+mj-lt"/>
              <a:buAutoNum type="alphaLcParenR"/>
            </a:pPr>
            <a:r>
              <a:rPr lang="es-EC" dirty="0"/>
              <a:t>f(x) = (2x - 11)/(x+8), Para el dominio: todos los reales menos aquellos valores que hagan el denominador 0.</a:t>
            </a:r>
          </a:p>
          <a:p>
            <a:pPr marL="0" indent="0">
              <a:buNone/>
            </a:pPr>
            <a:r>
              <a:rPr lang="es-EC" dirty="0"/>
              <a:t>X+8=0</a:t>
            </a:r>
          </a:p>
          <a:p>
            <a:pPr marL="0" indent="0">
              <a:buNone/>
            </a:pPr>
            <a:r>
              <a:rPr lang="es-EC" dirty="0"/>
              <a:t>X=-8, entonces el dominio serán todos los reales menos el -8.</a:t>
            </a:r>
          </a:p>
          <a:p>
            <a:pPr marL="0" indent="0">
              <a:buNone/>
            </a:pPr>
            <a:r>
              <a:rPr lang="es-EC" dirty="0"/>
              <a:t>(-∞, -8) U (-8, ∞), entonces este será el dominio.</a:t>
            </a:r>
          </a:p>
          <a:p>
            <a:pPr marL="0" indent="0">
              <a:buNone/>
            </a:pPr>
            <a:r>
              <a:rPr lang="es-EC" dirty="0"/>
              <a:t>Para el rango:</a:t>
            </a:r>
          </a:p>
          <a:p>
            <a:pPr marL="0" indent="0">
              <a:buNone/>
            </a:pPr>
            <a:endParaRPr lang="es-EC" dirty="0"/>
          </a:p>
          <a:p>
            <a:pPr marL="514350" indent="-514350">
              <a:buFont typeface="+mj-lt"/>
              <a:buAutoNum type="alphaLcParenR"/>
            </a:pPr>
            <a:r>
              <a:rPr lang="es-EC" dirty="0"/>
              <a:t>f(x) = </a:t>
            </a:r>
            <a:r>
              <a:rPr lang="es-EC" dirty="0" err="1"/>
              <a:t>raiz</a:t>
            </a:r>
            <a:r>
              <a:rPr lang="es-EC" dirty="0"/>
              <a:t>(x + 4)</a:t>
            </a:r>
          </a:p>
          <a:p>
            <a:pPr marL="514350" indent="-514350">
              <a:buFont typeface="+mj-lt"/>
              <a:buAutoNum type="alphaLcParenR"/>
            </a:pPr>
            <a:r>
              <a:rPr lang="es-EC" dirty="0"/>
              <a:t>f(x) = x / </a:t>
            </a:r>
            <a:r>
              <a:rPr lang="es-EC" dirty="0" err="1"/>
              <a:t>raiz</a:t>
            </a:r>
            <a:r>
              <a:rPr lang="es-EC" dirty="0"/>
              <a:t>(x^2  - 4)</a:t>
            </a:r>
          </a:p>
          <a:p>
            <a:pPr marL="514350" indent="-514350">
              <a:buFont typeface="+mj-lt"/>
              <a:buAutoNum type="alphaLcParenR"/>
            </a:pPr>
            <a:r>
              <a:rPr lang="es-EC" dirty="0"/>
              <a:t>F(x) = x^2 – 30</a:t>
            </a:r>
          </a:p>
        </p:txBody>
      </p:sp>
    </p:spTree>
    <p:extLst>
      <p:ext uri="{BB962C8B-B14F-4D97-AF65-F5344CB8AC3E}">
        <p14:creationId xmlns:p14="http://schemas.microsoft.com/office/powerpoint/2010/main" val="273766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f(x) = (2x - 11)/(x+8)</a:t>
            </a:r>
          </a:p>
          <a:p>
            <a:pPr marL="0" indent="0">
              <a:buNone/>
            </a:pPr>
            <a:r>
              <a:rPr lang="es-EC" dirty="0"/>
              <a:t>Para el dominio: ver valores que hagan el denominador 0</a:t>
            </a:r>
          </a:p>
          <a:p>
            <a:pPr marL="0" indent="0">
              <a:buNone/>
            </a:pPr>
            <a:r>
              <a:rPr lang="es-EC" dirty="0"/>
              <a:t>(x+8) = 0; x=-8, el dominio serán los reales menos el -8.</a:t>
            </a:r>
          </a:p>
          <a:p>
            <a:pPr marL="0" indent="0">
              <a:buNone/>
            </a:pPr>
            <a:r>
              <a:rPr lang="es-EC" dirty="0"/>
              <a:t>Para el rango</a:t>
            </a:r>
          </a:p>
          <a:p>
            <a:pPr marL="0" indent="0">
              <a:buNone/>
            </a:pPr>
            <a:r>
              <a:rPr lang="es-EC" dirty="0"/>
              <a:t>Y = (2x - 11)/(x+8)</a:t>
            </a:r>
          </a:p>
          <a:p>
            <a:pPr marL="0" indent="0">
              <a:buNone/>
            </a:pPr>
            <a:r>
              <a:rPr lang="es-EC" dirty="0"/>
              <a:t>(y)(x+8) = 2x-11</a:t>
            </a:r>
          </a:p>
          <a:p>
            <a:pPr marL="0" indent="0">
              <a:buNone/>
            </a:pPr>
            <a:r>
              <a:rPr lang="es-EC" dirty="0" err="1"/>
              <a:t>yx</a:t>
            </a:r>
            <a:r>
              <a:rPr lang="es-EC" dirty="0"/>
              <a:t> + 8y -2x = -11</a:t>
            </a:r>
          </a:p>
          <a:p>
            <a:pPr marL="0" indent="0">
              <a:buNone/>
            </a:pPr>
            <a:r>
              <a:rPr lang="es-EC" dirty="0" err="1"/>
              <a:t>yx</a:t>
            </a:r>
            <a:r>
              <a:rPr lang="es-EC" dirty="0"/>
              <a:t> – 2x = -11 – 8y</a:t>
            </a:r>
          </a:p>
          <a:p>
            <a:pPr marL="0" indent="0">
              <a:buNone/>
            </a:pPr>
            <a:r>
              <a:rPr lang="es-EC" dirty="0"/>
              <a:t>X(y -2) = -11 – 8y</a:t>
            </a:r>
          </a:p>
          <a:p>
            <a:pPr marL="0" indent="0">
              <a:buNone/>
            </a:pPr>
            <a:r>
              <a:rPr lang="es-EC" dirty="0"/>
              <a:t>X = (-11-8y)/(y-2)</a:t>
            </a:r>
          </a:p>
          <a:p>
            <a:pPr marL="0" indent="0">
              <a:buNone/>
            </a:pPr>
            <a:r>
              <a:rPr lang="es-EC" dirty="0"/>
              <a:t>Ver valores que hagan que el denominador sea 0.</a:t>
            </a:r>
          </a:p>
          <a:p>
            <a:pPr marL="0" indent="0">
              <a:buNone/>
            </a:pPr>
            <a:r>
              <a:rPr lang="es-EC" dirty="0"/>
              <a:t>Y-2=0; y = 2, el 2 se excluye del rango.</a:t>
            </a:r>
          </a:p>
        </p:txBody>
      </p:sp>
    </p:spTree>
    <p:extLst>
      <p:ext uri="{BB962C8B-B14F-4D97-AF65-F5344CB8AC3E}">
        <p14:creationId xmlns:p14="http://schemas.microsoft.com/office/powerpoint/2010/main" val="357150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43438" y="1274000"/>
            <a:ext cx="5337514" cy="460798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Para el rango: f(x)=(2x-11)/(x+8)</a:t>
            </a:r>
          </a:p>
          <a:p>
            <a:pPr marL="0" indent="0">
              <a:buNone/>
            </a:pPr>
            <a:r>
              <a:rPr lang="es-EC" dirty="0"/>
              <a:t>El rango será todos los reales menos el 2.</a:t>
            </a:r>
          </a:p>
          <a:p>
            <a:pPr marL="0" indent="0">
              <a:buNone/>
            </a:pPr>
            <a:r>
              <a:rPr lang="es-EC" dirty="0"/>
              <a:t>(-∞, 2)U(2, ∞)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7502"/>
          <a:stretch/>
        </p:blipFill>
        <p:spPr>
          <a:xfrm rot="5400000">
            <a:off x="-50100" y="153137"/>
            <a:ext cx="6703007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f(x) = </a:t>
            </a:r>
            <a:r>
              <a:rPr lang="es-EC" dirty="0" err="1"/>
              <a:t>raiz</a:t>
            </a:r>
            <a:r>
              <a:rPr lang="es-EC" dirty="0"/>
              <a:t>(x + 4)</a:t>
            </a:r>
          </a:p>
          <a:p>
            <a:pPr marL="0" indent="0">
              <a:buNone/>
            </a:pPr>
            <a:r>
              <a:rPr lang="es-EC" dirty="0"/>
              <a:t>Dominio: excluir aquellos valores que hagan q el contenido del radical par sea negativo.</a:t>
            </a:r>
          </a:p>
          <a:p>
            <a:pPr marL="0" indent="0">
              <a:buNone/>
            </a:pPr>
            <a:r>
              <a:rPr lang="es-EC" dirty="0"/>
              <a:t>X+4&lt;0, estos se excluyen.</a:t>
            </a:r>
          </a:p>
          <a:p>
            <a:pPr marL="0" indent="0">
              <a:buNone/>
            </a:pPr>
            <a:r>
              <a:rPr lang="es-EC" dirty="0"/>
              <a:t>X+4&gt;=0, estos son permitidos.</a:t>
            </a:r>
          </a:p>
          <a:p>
            <a:pPr marL="0" indent="0">
              <a:buNone/>
            </a:pPr>
            <a:r>
              <a:rPr lang="es-EC" dirty="0"/>
              <a:t>X&lt;-4, es decir de todos los reales excluyo los menores a -4.</a:t>
            </a:r>
          </a:p>
          <a:p>
            <a:pPr marL="0" indent="0">
              <a:buNone/>
            </a:pPr>
            <a:r>
              <a:rPr lang="es-EC" dirty="0"/>
              <a:t>El dominio serán los reales mayores o iguales a -4.</a:t>
            </a:r>
          </a:p>
          <a:p>
            <a:pPr marL="0" indent="0">
              <a:buNone/>
            </a:pPr>
            <a:r>
              <a:rPr lang="es-EC" dirty="0"/>
              <a:t>X+4&gt;=0</a:t>
            </a:r>
          </a:p>
          <a:p>
            <a:pPr marL="0" indent="0">
              <a:buNone/>
            </a:pPr>
            <a:r>
              <a:rPr lang="es-EC" dirty="0"/>
              <a:t>X&gt;=-4, y se dice que el dominio son los reales mayores o iguales a -4.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344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Para el rango de: f(x) = </a:t>
            </a:r>
            <a:r>
              <a:rPr lang="es-EC" dirty="0" err="1"/>
              <a:t>raiz</a:t>
            </a:r>
            <a:r>
              <a:rPr lang="es-EC" dirty="0"/>
              <a:t>(x + 4)</a:t>
            </a:r>
          </a:p>
          <a:p>
            <a:pPr marL="0" indent="0">
              <a:buNone/>
            </a:pPr>
            <a:r>
              <a:rPr lang="es-EC" dirty="0"/>
              <a:t>El contenido del radical es lineal, por lo que el rango será:</a:t>
            </a:r>
          </a:p>
          <a:p>
            <a:pPr marL="0" indent="0">
              <a:buNone/>
            </a:pPr>
            <a:r>
              <a:rPr lang="es-EC" dirty="0"/>
              <a:t>[0, infinito).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253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f(x) = x / </a:t>
            </a:r>
            <a:r>
              <a:rPr lang="es-EC" dirty="0" err="1"/>
              <a:t>raiz</a:t>
            </a:r>
            <a:r>
              <a:rPr lang="es-EC" dirty="0"/>
              <a:t>(x^2  - 4)</a:t>
            </a:r>
          </a:p>
          <a:p>
            <a:pPr marL="0" indent="0">
              <a:buNone/>
            </a:pPr>
            <a:r>
              <a:rPr lang="es-EC" dirty="0"/>
              <a:t>Dominio: </a:t>
            </a:r>
          </a:p>
          <a:p>
            <a:pPr marL="0" indent="0">
              <a:buNone/>
            </a:pPr>
            <a:r>
              <a:rPr lang="es-EC" dirty="0"/>
              <a:t>Los reales mayores a 2</a:t>
            </a:r>
          </a:p>
          <a:p>
            <a:pPr marL="0" indent="0">
              <a:buNone/>
            </a:pPr>
            <a:r>
              <a:rPr lang="es-EC" dirty="0"/>
              <a:t>(-infinito, 2)U(2, infinito)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28854"/>
          <a:stretch/>
        </p:blipFill>
        <p:spPr>
          <a:xfrm rot="5400000">
            <a:off x="5273074" y="350122"/>
            <a:ext cx="6784296" cy="62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r="12667"/>
          <a:stretch/>
        </p:blipFill>
        <p:spPr>
          <a:xfrm rot="5400000">
            <a:off x="-922978" y="1224800"/>
            <a:ext cx="6556177" cy="47102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46965"/>
          <a:stretch/>
        </p:blipFill>
        <p:spPr>
          <a:xfrm rot="5400000">
            <a:off x="2798370" y="798342"/>
            <a:ext cx="4136067" cy="45473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0652" y="1274000"/>
            <a:ext cx="4710300" cy="460798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Para el rango de: f(x) = x / </a:t>
            </a:r>
            <a:r>
              <a:rPr lang="es-EC" dirty="0" err="1"/>
              <a:t>raiz</a:t>
            </a:r>
            <a:r>
              <a:rPr lang="es-EC" dirty="0"/>
              <a:t>(x^2  - 4)</a:t>
            </a:r>
          </a:p>
          <a:p>
            <a:pPr marL="0" indent="0">
              <a:buNone/>
            </a:pPr>
            <a:r>
              <a:rPr lang="es-EC" dirty="0"/>
              <a:t>Y^2 – 1 &gt;0</a:t>
            </a:r>
          </a:p>
          <a:p>
            <a:pPr marL="0" indent="0">
              <a:buNone/>
            </a:pPr>
            <a:r>
              <a:rPr lang="es-EC" dirty="0"/>
              <a:t>Y&gt;</a:t>
            </a:r>
            <a:r>
              <a:rPr lang="es-EC" dirty="0" err="1"/>
              <a:t>raiz</a:t>
            </a:r>
            <a:r>
              <a:rPr lang="es-EC" dirty="0"/>
              <a:t>(1)</a:t>
            </a:r>
          </a:p>
          <a:p>
            <a:pPr marL="0" indent="0">
              <a:buNone/>
            </a:pPr>
            <a:r>
              <a:rPr lang="es-EC" dirty="0"/>
              <a:t>Y&gt;±1</a:t>
            </a:r>
          </a:p>
          <a:p>
            <a:pPr marL="0" indent="0">
              <a:buNone/>
            </a:pPr>
            <a:r>
              <a:rPr lang="es-EC" dirty="0"/>
              <a:t>El dominio es:</a:t>
            </a:r>
          </a:p>
          <a:p>
            <a:pPr marL="0" indent="0">
              <a:buNone/>
            </a:pPr>
            <a:r>
              <a:rPr lang="es-EC" dirty="0"/>
              <a:t>(-∞, -1) U(1, ∞)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001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f(x) = </a:t>
            </a:r>
            <a:r>
              <a:rPr lang="es-EC" dirty="0" err="1"/>
              <a:t>raiz</a:t>
            </a:r>
            <a:r>
              <a:rPr lang="es-EC" dirty="0"/>
              <a:t>(x + 4)</a:t>
            </a:r>
          </a:p>
          <a:p>
            <a:r>
              <a:rPr lang="es-EC" dirty="0"/>
              <a:t>Dominio: la condición es que x+4 debe ser mayor o igual a 0</a:t>
            </a:r>
          </a:p>
          <a:p>
            <a:r>
              <a:rPr lang="es-EC" dirty="0"/>
              <a:t>X+4 &gt;=0</a:t>
            </a:r>
          </a:p>
          <a:p>
            <a:r>
              <a:rPr lang="es-EC" dirty="0"/>
              <a:t>X &gt;= -4</a:t>
            </a:r>
          </a:p>
          <a:p>
            <a:r>
              <a:rPr lang="es-EC" dirty="0"/>
              <a:t>El dominio serán los reales mayores o iguales a -4.</a:t>
            </a:r>
          </a:p>
          <a:p>
            <a:r>
              <a:rPr lang="es-EC" dirty="0"/>
              <a:t>El rango:</a:t>
            </a:r>
          </a:p>
          <a:p>
            <a:r>
              <a:rPr lang="es-EC" dirty="0"/>
              <a:t>El primer paso cambiar f(x) por y, luego despejar x.</a:t>
            </a:r>
          </a:p>
          <a:p>
            <a:r>
              <a:rPr lang="es-EC" dirty="0"/>
              <a:t>Y = raíz(x+4), para eliminar el radical elevo al cuadra ambos miembros:</a:t>
            </a:r>
          </a:p>
          <a:p>
            <a:r>
              <a:rPr lang="es-EC" dirty="0"/>
              <a:t>Y^2 = raíz(x+4)^2</a:t>
            </a:r>
          </a:p>
          <a:p>
            <a:r>
              <a:rPr lang="es-EC" dirty="0"/>
              <a:t>Y^2 = x+4</a:t>
            </a:r>
          </a:p>
          <a:p>
            <a:r>
              <a:rPr lang="es-EC" dirty="0"/>
              <a:t>X = y^2 – 4</a:t>
            </a:r>
          </a:p>
          <a:p>
            <a:r>
              <a:rPr lang="es-EC" dirty="0"/>
              <a:t>El rango serán los todos reales: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44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Funciones, Dominio y Rango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Mgtr. Luis Cuenca</a:t>
            </a:r>
          </a:p>
        </p:txBody>
      </p:sp>
    </p:spTree>
    <p:extLst>
      <p:ext uri="{BB962C8B-B14F-4D97-AF65-F5344CB8AC3E}">
        <p14:creationId xmlns:p14="http://schemas.microsoft.com/office/powerpoint/2010/main" val="409380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EC" dirty="0"/>
              <a:t>f(x) = x^2 – 30</a:t>
            </a:r>
          </a:p>
          <a:p>
            <a:pPr marL="0" indent="0">
              <a:buNone/>
            </a:pPr>
            <a:r>
              <a:rPr lang="es-EC" dirty="0"/>
              <a:t>Dominio: son todos los reales.</a:t>
            </a:r>
          </a:p>
          <a:p>
            <a:pPr marL="0" indent="0">
              <a:buNone/>
            </a:pPr>
            <a:r>
              <a:rPr lang="es-EC" dirty="0"/>
              <a:t>Rango: </a:t>
            </a:r>
          </a:p>
          <a:p>
            <a:r>
              <a:rPr lang="es-EC" dirty="0"/>
              <a:t>Y= x^2 – 30</a:t>
            </a:r>
          </a:p>
          <a:p>
            <a:r>
              <a:rPr lang="es-EC" dirty="0"/>
              <a:t>Y + 30 = x ^2</a:t>
            </a:r>
          </a:p>
          <a:p>
            <a:r>
              <a:rPr lang="es-EC" dirty="0"/>
              <a:t>X = </a:t>
            </a:r>
            <a:r>
              <a:rPr lang="es-EC" dirty="0" err="1"/>
              <a:t>raiz</a:t>
            </a:r>
            <a:r>
              <a:rPr lang="es-EC" dirty="0"/>
              <a:t>(y+30)</a:t>
            </a:r>
          </a:p>
          <a:p>
            <a:r>
              <a:rPr lang="es-EC" dirty="0"/>
              <a:t>Y+30&gt;=0</a:t>
            </a:r>
          </a:p>
          <a:p>
            <a:r>
              <a:rPr lang="es-EC" dirty="0"/>
              <a:t>Y &gt;= -30, entonces el rango seria los reales mayores o iguales a -30</a:t>
            </a:r>
          </a:p>
        </p:txBody>
      </p:sp>
    </p:spTree>
    <p:extLst>
      <p:ext uri="{BB962C8B-B14F-4D97-AF65-F5344CB8AC3E}">
        <p14:creationId xmlns:p14="http://schemas.microsoft.com/office/powerpoint/2010/main" val="390885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f(x) = x / </a:t>
            </a:r>
            <a:r>
              <a:rPr lang="es-EC" dirty="0" err="1"/>
              <a:t>raiz</a:t>
            </a:r>
            <a:r>
              <a:rPr lang="es-EC" dirty="0"/>
              <a:t>(x^2  - 4)</a:t>
            </a:r>
          </a:p>
          <a:p>
            <a:pPr marL="0" indent="0">
              <a:buNone/>
            </a:pPr>
            <a:r>
              <a:rPr lang="es-EC" dirty="0"/>
              <a:t>Dominio: que el denominador no sea 0.</a:t>
            </a:r>
          </a:p>
          <a:p>
            <a:pPr marL="0" indent="0">
              <a:buNone/>
            </a:pPr>
            <a:r>
              <a:rPr lang="es-EC" dirty="0" err="1"/>
              <a:t>Raiz</a:t>
            </a:r>
            <a:r>
              <a:rPr lang="es-EC" dirty="0"/>
              <a:t>(x^2 – 4 ) = 0</a:t>
            </a:r>
          </a:p>
          <a:p>
            <a:pPr marL="0" indent="0">
              <a:buNone/>
            </a:pPr>
            <a:r>
              <a:rPr lang="es-EC" dirty="0"/>
              <a:t>X^2-4=0</a:t>
            </a:r>
          </a:p>
          <a:p>
            <a:pPr marL="0" indent="0">
              <a:buNone/>
            </a:pPr>
            <a:r>
              <a:rPr lang="es-EC" dirty="0"/>
              <a:t>X^2 = 4</a:t>
            </a:r>
          </a:p>
          <a:p>
            <a:pPr marL="0" indent="0">
              <a:buNone/>
            </a:pPr>
            <a:r>
              <a:rPr lang="es-EC" dirty="0"/>
              <a:t>X = </a:t>
            </a:r>
            <a:r>
              <a:rPr lang="es-EC" dirty="0" err="1"/>
              <a:t>raiz</a:t>
            </a:r>
            <a:r>
              <a:rPr lang="es-EC" dirty="0"/>
              <a:t>(4)</a:t>
            </a:r>
          </a:p>
          <a:p>
            <a:pPr marL="0" indent="0">
              <a:buNone/>
            </a:pPr>
            <a:r>
              <a:rPr lang="es-EC" dirty="0"/>
              <a:t>X=2. se debe omitir de la solución del dominio.</a:t>
            </a:r>
          </a:p>
          <a:p>
            <a:pPr marL="0" indent="0">
              <a:buNone/>
            </a:pPr>
            <a:r>
              <a:rPr lang="es-EC" dirty="0"/>
              <a:t>Como se tiene un radical </a:t>
            </a:r>
            <a:r>
              <a:rPr lang="es-EC" dirty="0" err="1"/>
              <a:t>entoces</a:t>
            </a:r>
            <a:r>
              <a:rPr lang="es-EC" dirty="0"/>
              <a:t> se omiten aquellos valores que hagan que el contenido del radical sea negativo.</a:t>
            </a:r>
          </a:p>
          <a:p>
            <a:pPr marL="0" indent="0">
              <a:buNone/>
            </a:pPr>
            <a:r>
              <a:rPr lang="es-EC" dirty="0"/>
              <a:t>X^2 – 4&gt;0</a:t>
            </a:r>
          </a:p>
          <a:p>
            <a:pPr marL="0" indent="0">
              <a:buNone/>
            </a:pPr>
            <a:r>
              <a:rPr lang="es-EC" dirty="0"/>
              <a:t>X^2 &gt; 4</a:t>
            </a:r>
          </a:p>
          <a:p>
            <a:pPr marL="0" indent="0">
              <a:buNone/>
            </a:pPr>
            <a:r>
              <a:rPr lang="es-EC" dirty="0"/>
              <a:t>X &gt; </a:t>
            </a:r>
            <a:r>
              <a:rPr lang="es-EC" dirty="0" err="1"/>
              <a:t>raiz</a:t>
            </a:r>
            <a:r>
              <a:rPr lang="es-EC" dirty="0"/>
              <a:t>(4)</a:t>
            </a:r>
          </a:p>
          <a:p>
            <a:pPr marL="0" indent="0">
              <a:buNone/>
            </a:pPr>
            <a:r>
              <a:rPr lang="es-EC" dirty="0"/>
              <a:t>X&gt;2, entonces el dominio serán los valores mayores a 2.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294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Repaso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Dentro del plano cartesiano el eje x se corresponde con: …</a:t>
            </a:r>
          </a:p>
          <a:p>
            <a:r>
              <a:rPr lang="es-EC" dirty="0"/>
              <a:t>Dentro del plano cartesiano el eje y se corresponde con: …</a:t>
            </a:r>
          </a:p>
          <a:p>
            <a:r>
              <a:rPr lang="es-EC" dirty="0"/>
              <a:t>Dentro de funciones cada valor de x debe corresponder a ………. valor de y o f(x)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4216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Gracias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4" y="3974123"/>
            <a:ext cx="1497477" cy="9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Generalidades de la lección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Los alumnos comprenderán los conceptos básicos de las funciones.</a:t>
            </a:r>
          </a:p>
          <a:p>
            <a:r>
              <a:rPr lang="es-EC" dirty="0"/>
              <a:t>En esta lección aprenderán:</a:t>
            </a:r>
          </a:p>
          <a:p>
            <a:pPr lvl="1"/>
            <a:r>
              <a:rPr lang="es-EC" dirty="0"/>
              <a:t>Como obtener el rango de una función.</a:t>
            </a:r>
          </a:p>
          <a:p>
            <a:pPr lvl="1"/>
            <a:r>
              <a:rPr lang="es-EC" dirty="0"/>
              <a:t>Como obtener el dominio de una función.</a:t>
            </a:r>
          </a:p>
        </p:txBody>
      </p:sp>
    </p:spTree>
    <p:extLst>
      <p:ext uri="{BB962C8B-B14F-4D97-AF65-F5344CB8AC3E}">
        <p14:creationId xmlns:p14="http://schemas.microsoft.com/office/powerpoint/2010/main" val="109492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Preguntas clave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¿Qué nos permiten las funciones?</a:t>
            </a:r>
          </a:p>
          <a:p>
            <a:pPr lvl="1"/>
            <a:r>
              <a:rPr lang="es-EC" dirty="0"/>
              <a:t>Realizar modelos, </a:t>
            </a:r>
            <a:r>
              <a:rPr lang="es-EC" dirty="0" err="1"/>
              <a:t>ejm</a:t>
            </a:r>
            <a:r>
              <a:rPr lang="es-EC" dirty="0"/>
              <a:t>. Modelo crecimiento de bacterias.</a:t>
            </a:r>
          </a:p>
          <a:p>
            <a:r>
              <a:rPr lang="es-EC" dirty="0"/>
              <a:t>¿Como intervienen el Rango y Dominio dentro de las funciones?</a:t>
            </a:r>
          </a:p>
        </p:txBody>
      </p:sp>
    </p:spTree>
    <p:extLst>
      <p:ext uri="{BB962C8B-B14F-4D97-AF65-F5344CB8AC3E}">
        <p14:creationId xmlns:p14="http://schemas.microsoft.com/office/powerpoint/2010/main" val="424691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Activador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¿Qué son las funciones?</a:t>
            </a:r>
          </a:p>
          <a:p>
            <a:r>
              <a:rPr lang="es-EC" dirty="0"/>
              <a:t>Piense en un elemento que tenga asociado un único valor.</a:t>
            </a:r>
          </a:p>
          <a:p>
            <a:r>
              <a:rPr lang="es-EC" dirty="0"/>
              <a:t>Ejemplo:</a:t>
            </a:r>
          </a:p>
          <a:p>
            <a:pPr lvl="1"/>
            <a:r>
              <a:rPr lang="es-EC" dirty="0"/>
              <a:t>Una persona tiene una identificación</a:t>
            </a:r>
          </a:p>
          <a:p>
            <a:pPr lvl="1"/>
            <a:endParaRPr lang="es-EC" dirty="0"/>
          </a:p>
          <a:p>
            <a:r>
              <a:rPr lang="es-EC" dirty="0"/>
              <a:t>Piense en un elemento que tenga asociado varios valores.</a:t>
            </a:r>
          </a:p>
          <a:p>
            <a:r>
              <a:rPr lang="es-EC" dirty="0"/>
              <a:t>Ejemplo:</a:t>
            </a:r>
          </a:p>
          <a:p>
            <a:pPr lvl="1"/>
            <a:r>
              <a:rPr lang="es-EC" dirty="0"/>
              <a:t>Una persona tiene varias cuentas de correo</a:t>
            </a:r>
          </a:p>
        </p:txBody>
      </p:sp>
    </p:spTree>
    <p:extLst>
      <p:ext uri="{BB962C8B-B14F-4D97-AF65-F5344CB8AC3E}">
        <p14:creationId xmlns:p14="http://schemas.microsoft.com/office/powerpoint/2010/main" val="356081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Terminología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Función:</a:t>
            </a:r>
          </a:p>
          <a:p>
            <a:pPr lvl="1"/>
            <a:r>
              <a:rPr lang="es-EC" dirty="0"/>
              <a:t>Una función de un conjunto D a un conjunto R es una regla que asigna a cada elemento de D a solo un elemento en R. </a:t>
            </a:r>
            <a:r>
              <a:rPr lang="es-EC"/>
              <a:t>(SWOKOWSKI, 2011)</a:t>
            </a:r>
            <a:endParaRPr lang="es-EC" dirty="0"/>
          </a:p>
          <a:p>
            <a:pPr marL="452017" lvl="1" indent="0">
              <a:buNone/>
            </a:pPr>
            <a:r>
              <a:rPr lang="es-EC" dirty="0"/>
              <a:t>           A                            B                          C                    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" y="3384300"/>
            <a:ext cx="2377646" cy="15317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94" y="3311903"/>
            <a:ext cx="1394581" cy="14936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55" y="3365247"/>
            <a:ext cx="1318374" cy="14403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02" y="3365247"/>
            <a:ext cx="1775614" cy="12040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5902" y="3311903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58744" y="3265902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92646" y="3291781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35841" y="3309029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D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97556" y="3265901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749607" y="3245778"/>
            <a:ext cx="421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  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381940" y="3271656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dirty="0"/>
              <a:t>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498555" y="3294662"/>
            <a:ext cx="421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  R</a:t>
            </a:r>
          </a:p>
        </p:txBody>
      </p:sp>
    </p:spTree>
    <p:extLst>
      <p:ext uri="{BB962C8B-B14F-4D97-AF65-F5344CB8AC3E}">
        <p14:creationId xmlns:p14="http://schemas.microsoft.com/office/powerpoint/2010/main" val="258667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Rango y Dominio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Dominio:</a:t>
            </a:r>
          </a:p>
          <a:p>
            <a:pPr lvl="1"/>
            <a:r>
              <a:rPr lang="es-EC" dirty="0"/>
              <a:t>Es el conjunto D de todos los valores de entrada de la función</a:t>
            </a:r>
          </a:p>
          <a:p>
            <a:r>
              <a:rPr lang="es-EC" dirty="0"/>
              <a:t>Rango:</a:t>
            </a:r>
          </a:p>
          <a:p>
            <a:pPr lvl="1"/>
            <a:r>
              <a:rPr lang="es-EC" dirty="0"/>
              <a:t>Es el conjunto R de todos los valores de salida de la función</a:t>
            </a:r>
          </a:p>
          <a:p>
            <a:r>
              <a:rPr lang="es-EC" dirty="0"/>
              <a:t>Otra forma de ver a las funciones es de manera gráfica. La gráfica de la función y=f(x) es el conjunto de todos los puntos (</a:t>
            </a:r>
            <a:r>
              <a:rPr lang="es-EC" dirty="0" err="1"/>
              <a:t>x,f</a:t>
            </a:r>
            <a:r>
              <a:rPr lang="es-EC" dirty="0"/>
              <a:t>(x)), o lo que es lo mismo dentro del plano cartesiano los valores de x (</a:t>
            </a:r>
            <a:r>
              <a:rPr lang="es-EC" b="1" dirty="0"/>
              <a:t>Dominio</a:t>
            </a:r>
            <a:r>
              <a:rPr lang="es-EC" dirty="0"/>
              <a:t>) estarían el eje x y los valores de f(x) (</a:t>
            </a:r>
            <a:r>
              <a:rPr lang="es-EC" b="1" dirty="0"/>
              <a:t>Rango</a:t>
            </a:r>
            <a:r>
              <a:rPr lang="es-EC" dirty="0"/>
              <a:t>) estarían en el eje y.</a:t>
            </a:r>
          </a:p>
        </p:txBody>
      </p:sp>
    </p:spTree>
    <p:extLst>
      <p:ext uri="{BB962C8B-B14F-4D97-AF65-F5344CB8AC3E}">
        <p14:creationId xmlns:p14="http://schemas.microsoft.com/office/powerpoint/2010/main" val="52642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gráfico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Con lo visto hasta ahora.</a:t>
            </a:r>
          </a:p>
          <a:p>
            <a:r>
              <a:rPr lang="es-EC" dirty="0"/>
              <a:t>¿Cuál de las siguientes gráficas no corresponde a una función?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Picture 4" descr="Captura de pantalla 2013-10-10 a la(s) 16.51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59268" r="3059" b="7879"/>
          <a:stretch/>
        </p:blipFill>
        <p:spPr>
          <a:xfrm>
            <a:off x="2028901" y="3054746"/>
            <a:ext cx="7796943" cy="22538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50809" y="5308548"/>
            <a:ext cx="415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Tomado de </a:t>
            </a:r>
            <a:r>
              <a:rPr lang="es-EC" dirty="0" err="1"/>
              <a:t>Demana</a:t>
            </a:r>
            <a:r>
              <a:rPr lang="es-EC" dirty="0"/>
              <a:t>, W. (2007) Precálculo.</a:t>
            </a:r>
          </a:p>
        </p:txBody>
      </p:sp>
    </p:spTree>
    <p:extLst>
      <p:ext uri="{BB962C8B-B14F-4D97-AF65-F5344CB8AC3E}">
        <p14:creationId xmlns:p14="http://schemas.microsoft.com/office/powerpoint/2010/main" val="134056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¿Cómo obtener el Dominio de una función?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Para funciones polinomiales: el dominio será el conjunto de  los números reales. </a:t>
            </a:r>
          </a:p>
          <a:p>
            <a:r>
              <a:rPr lang="es-EC" dirty="0"/>
              <a:t>Para funciones racionales, el dominio será el conjunto de los reales menos aquellos valores que hagan que el denominador sea 0.</a:t>
            </a:r>
          </a:p>
          <a:p>
            <a:r>
              <a:rPr lang="es-EC" dirty="0"/>
              <a:t>Para funciones con radicales pares, el dominio será el conjunto de los reales menos aquellos valores que hagan que el contenido dentro del radical </a:t>
            </a:r>
            <a:r>
              <a:rPr lang="es-EC" b="1" dirty="0"/>
              <a:t>par</a:t>
            </a:r>
            <a:r>
              <a:rPr lang="es-EC" dirty="0"/>
              <a:t> sea menor a 0.</a:t>
            </a:r>
          </a:p>
        </p:txBody>
      </p:sp>
    </p:spTree>
    <p:extLst>
      <p:ext uri="{BB962C8B-B14F-4D97-AF65-F5344CB8AC3E}">
        <p14:creationId xmlns:p14="http://schemas.microsoft.com/office/powerpoint/2010/main" val="3802452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UT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PL.potx" id="{42EB62B3-FC9E-4742-895D-0414E5751400}" vid="{26AF69EE-9701-431F-A075-FB27827A72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1365</Words>
  <Application>Microsoft Office PowerPoint</Application>
  <PresentationFormat>Panorámica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TemaUTPL</vt:lpstr>
      <vt:lpstr>Presentación de PowerPoint</vt:lpstr>
      <vt:lpstr>Funciones, Dominio y Rango</vt:lpstr>
      <vt:lpstr>Generalidades de la lección</vt:lpstr>
      <vt:lpstr>Preguntas clave</vt:lpstr>
      <vt:lpstr>Activador</vt:lpstr>
      <vt:lpstr>Terminología</vt:lpstr>
      <vt:lpstr>Rango y Dominio</vt:lpstr>
      <vt:lpstr>Ejemplo gráfico</vt:lpstr>
      <vt:lpstr>¿Cómo obtener el Dominio de una función?</vt:lpstr>
      <vt:lpstr>¿Cómo obtener el Rango de una función?</vt:lpstr>
      <vt:lpstr>¿Cómo obtener el Rango de una función?</vt:lpstr>
      <vt:lpstr>Ejemplo: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Funciones, Dominio y Rango</dc:title>
  <dc:creator>Luis Alberto Cuenca Macas</dc:creator>
  <cp:lastModifiedBy>LUIS ALBERTO CUENCA MACAS</cp:lastModifiedBy>
  <cp:revision>28</cp:revision>
  <dcterms:created xsi:type="dcterms:W3CDTF">2015-09-08T03:36:54Z</dcterms:created>
  <dcterms:modified xsi:type="dcterms:W3CDTF">2017-03-30T17:05:01Z</dcterms:modified>
</cp:coreProperties>
</file>