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64" r:id="rId3"/>
    <p:sldId id="261" r:id="rId4"/>
    <p:sldId id="274" r:id="rId5"/>
    <p:sldId id="275" r:id="rId6"/>
    <p:sldId id="276" r:id="rId7"/>
    <p:sldId id="260" r:id="rId8"/>
    <p:sldId id="277" r:id="rId9"/>
    <p:sldId id="278" r:id="rId10"/>
    <p:sldId id="279" r:id="rId11"/>
    <p:sldId id="280" r:id="rId12"/>
    <p:sldId id="284" r:id="rId13"/>
    <p:sldId id="281" r:id="rId14"/>
    <p:sldId id="282" r:id="rId15"/>
    <p:sldId id="283" r:id="rId16"/>
    <p:sldId id="286" r:id="rId17"/>
    <p:sldId id="287" r:id="rId18"/>
    <p:sldId id="285" r:id="rId19"/>
    <p:sldId id="288" r:id="rId20"/>
    <p:sldId id="289" r:id="rId21"/>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0A1B55A-8E78-4EA2-B131-D674729CECC7}" type="datetimeFigureOut">
              <a:rPr lang="es-EC" smtClean="0"/>
              <a:t>5/3/2020</a:t>
            </a:fld>
            <a:endParaRPr lang="es-EC"/>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s-EC"/>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827116F2-9809-4E97-A7CF-E05492D63673}" type="slidenum">
              <a:rPr lang="es-EC" smtClean="0"/>
              <a:t>‹Nº›</a:t>
            </a:fld>
            <a:endParaRPr lang="es-EC"/>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85616722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0A1B55A-8E78-4EA2-B131-D674729CECC7}" type="datetimeFigureOut">
              <a:rPr lang="es-EC" smtClean="0"/>
              <a:t>5/3/2020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27116F2-9809-4E97-A7CF-E05492D63673}" type="slidenum">
              <a:rPr lang="es-EC" smtClean="0"/>
              <a:t>‹Nº›</a:t>
            </a:fld>
            <a:endParaRPr lang="es-EC"/>
          </a:p>
        </p:txBody>
      </p:sp>
    </p:spTree>
    <p:extLst>
      <p:ext uri="{BB962C8B-B14F-4D97-AF65-F5344CB8AC3E}">
        <p14:creationId xmlns:p14="http://schemas.microsoft.com/office/powerpoint/2010/main" val="3939472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0A1B55A-8E78-4EA2-B131-D674729CECC7}" type="datetimeFigureOut">
              <a:rPr lang="es-EC" smtClean="0"/>
              <a:t>5/3/2020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27116F2-9809-4E97-A7CF-E05492D63673}" type="slidenum">
              <a:rPr lang="es-EC" smtClean="0"/>
              <a:t>‹Nº›</a:t>
            </a:fld>
            <a:endParaRPr lang="es-EC"/>
          </a:p>
        </p:txBody>
      </p:sp>
    </p:spTree>
    <p:extLst>
      <p:ext uri="{BB962C8B-B14F-4D97-AF65-F5344CB8AC3E}">
        <p14:creationId xmlns:p14="http://schemas.microsoft.com/office/powerpoint/2010/main" val="79503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0A1B55A-8E78-4EA2-B131-D674729CECC7}" type="datetimeFigureOut">
              <a:rPr lang="es-EC" smtClean="0"/>
              <a:t>5/3/2020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27116F2-9809-4E97-A7CF-E05492D63673}" type="slidenum">
              <a:rPr lang="es-EC" smtClean="0"/>
              <a:t>‹Nº›</a:t>
            </a:fld>
            <a:endParaRPr lang="es-EC"/>
          </a:p>
        </p:txBody>
      </p:sp>
    </p:spTree>
    <p:extLst>
      <p:ext uri="{BB962C8B-B14F-4D97-AF65-F5344CB8AC3E}">
        <p14:creationId xmlns:p14="http://schemas.microsoft.com/office/powerpoint/2010/main" val="2307910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0A1B55A-8E78-4EA2-B131-D674729CECC7}" type="datetimeFigureOut">
              <a:rPr lang="es-EC" smtClean="0"/>
              <a:t>5/3/2020</a:t>
            </a:fld>
            <a:endParaRPr lang="es-EC"/>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s-EC"/>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827116F2-9809-4E97-A7CF-E05492D63673}" type="slidenum">
              <a:rPr lang="es-EC" smtClean="0"/>
              <a:t>‹Nº›</a:t>
            </a:fld>
            <a:endParaRPr lang="es-EC"/>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13046047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0A1B55A-8E78-4EA2-B131-D674729CECC7}" type="datetimeFigureOut">
              <a:rPr lang="es-EC" smtClean="0"/>
              <a:t>5/3/2020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827116F2-9809-4E97-A7CF-E05492D63673}" type="slidenum">
              <a:rPr lang="es-EC" smtClean="0"/>
              <a:t>‹Nº›</a:t>
            </a:fld>
            <a:endParaRPr lang="es-EC"/>
          </a:p>
        </p:txBody>
      </p:sp>
    </p:spTree>
    <p:extLst>
      <p:ext uri="{BB962C8B-B14F-4D97-AF65-F5344CB8AC3E}">
        <p14:creationId xmlns:p14="http://schemas.microsoft.com/office/powerpoint/2010/main" val="1182341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0A1B55A-8E78-4EA2-B131-D674729CECC7}" type="datetimeFigureOut">
              <a:rPr lang="es-EC" smtClean="0"/>
              <a:t>5/3/2020</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827116F2-9809-4E97-A7CF-E05492D63673}" type="slidenum">
              <a:rPr lang="es-EC" smtClean="0"/>
              <a:t>‹Nº›</a:t>
            </a:fld>
            <a:endParaRPr lang="es-EC"/>
          </a:p>
        </p:txBody>
      </p:sp>
    </p:spTree>
    <p:extLst>
      <p:ext uri="{BB962C8B-B14F-4D97-AF65-F5344CB8AC3E}">
        <p14:creationId xmlns:p14="http://schemas.microsoft.com/office/powerpoint/2010/main" val="2108645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0A1B55A-8E78-4EA2-B131-D674729CECC7}" type="datetimeFigureOut">
              <a:rPr lang="es-EC" smtClean="0"/>
              <a:t>5/3/2020</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827116F2-9809-4E97-A7CF-E05492D63673}" type="slidenum">
              <a:rPr lang="es-EC" smtClean="0"/>
              <a:t>‹Nº›</a:t>
            </a:fld>
            <a:endParaRPr lang="es-EC"/>
          </a:p>
        </p:txBody>
      </p:sp>
    </p:spTree>
    <p:extLst>
      <p:ext uri="{BB962C8B-B14F-4D97-AF65-F5344CB8AC3E}">
        <p14:creationId xmlns:p14="http://schemas.microsoft.com/office/powerpoint/2010/main" val="3044361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1B55A-8E78-4EA2-B131-D674729CECC7}" type="datetimeFigureOut">
              <a:rPr lang="es-EC" smtClean="0"/>
              <a:t>5/3/2020</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827116F2-9809-4E97-A7CF-E05492D63673}" type="slidenum">
              <a:rPr lang="es-EC" smtClean="0"/>
              <a:t>‹Nº›</a:t>
            </a:fld>
            <a:endParaRPr lang="es-EC"/>
          </a:p>
        </p:txBody>
      </p:sp>
    </p:spTree>
    <p:extLst>
      <p:ext uri="{BB962C8B-B14F-4D97-AF65-F5344CB8AC3E}">
        <p14:creationId xmlns:p14="http://schemas.microsoft.com/office/powerpoint/2010/main" val="1163242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0A1B55A-8E78-4EA2-B131-D674729CECC7}" type="datetimeFigureOut">
              <a:rPr lang="es-EC" smtClean="0"/>
              <a:t>5/3/2020</a:t>
            </a:fld>
            <a:endParaRPr lang="es-EC"/>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EC"/>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27116F2-9809-4E97-A7CF-E05492D63673}" type="slidenum">
              <a:rPr lang="es-EC" smtClean="0"/>
              <a:t>‹Nº›</a:t>
            </a:fld>
            <a:endParaRPr lang="es-EC"/>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26173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0A1B55A-8E78-4EA2-B131-D674729CECC7}" type="datetimeFigureOut">
              <a:rPr lang="es-EC" smtClean="0"/>
              <a:t>5/3/2020</a:t>
            </a:fld>
            <a:endParaRPr lang="es-EC"/>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EC"/>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27116F2-9809-4E97-A7CF-E05492D63673}" type="slidenum">
              <a:rPr lang="es-EC" smtClean="0"/>
              <a:t>‹Nº›</a:t>
            </a:fld>
            <a:endParaRPr lang="es-EC"/>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57074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0A1B55A-8E78-4EA2-B131-D674729CECC7}" type="datetimeFigureOut">
              <a:rPr lang="es-EC" smtClean="0"/>
              <a:t>5/3/2020</a:t>
            </a:fld>
            <a:endParaRPr lang="es-EC"/>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s-EC"/>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827116F2-9809-4E97-A7CF-E05492D63673}" type="slidenum">
              <a:rPr lang="es-EC" smtClean="0"/>
              <a:t>‹Nº›</a:t>
            </a:fld>
            <a:endParaRPr lang="es-EC"/>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4770426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nc-nd/3.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45920" y="2404534"/>
            <a:ext cx="8843553" cy="1646299"/>
          </a:xfrm>
        </p:spPr>
        <p:txBody>
          <a:bodyPr>
            <a:normAutofit/>
          </a:bodyPr>
          <a:lstStyle/>
          <a:p>
            <a:r>
              <a:rPr lang="es-ES" sz="4800" dirty="0"/>
              <a:t>Búsqueda de información científica</a:t>
            </a:r>
            <a:endParaRPr lang="es-EC" sz="4800" dirty="0"/>
          </a:p>
        </p:txBody>
      </p:sp>
      <p:sp>
        <p:nvSpPr>
          <p:cNvPr id="3" name="Subtítulo 2"/>
          <p:cNvSpPr>
            <a:spLocks noGrp="1"/>
          </p:cNvSpPr>
          <p:nvPr>
            <p:ph type="subTitle" idx="1"/>
          </p:nvPr>
        </p:nvSpPr>
        <p:spPr>
          <a:xfrm>
            <a:off x="5577840" y="4050833"/>
            <a:ext cx="4480560" cy="965303"/>
          </a:xfrm>
        </p:spPr>
        <p:txBody>
          <a:bodyPr/>
          <a:lstStyle/>
          <a:p>
            <a:r>
              <a:rPr lang="es-ES" dirty="0" smtClean="0"/>
              <a:t>Cristhian Sarango</a:t>
            </a:r>
          </a:p>
          <a:p>
            <a:endParaRPr lang="es-EC" dirty="0"/>
          </a:p>
        </p:txBody>
      </p:sp>
      <p:pic>
        <p:nvPicPr>
          <p:cNvPr id="4" name="Picture 5" descr="88x31.png">
            <a:hlinkClick r:id="rId2"/>
          </p:cNvPr>
          <p:cNvPicPr>
            <a:picLocks noChangeAspect="1"/>
          </p:cNvPicPr>
          <p:nvPr/>
        </p:nvPicPr>
        <p:blipFill>
          <a:blip r:embed="rId3" cstate="print"/>
          <a:stretch>
            <a:fillRect/>
          </a:stretch>
        </p:blipFill>
        <p:spPr>
          <a:xfrm>
            <a:off x="1" y="6165305"/>
            <a:ext cx="1869452" cy="620688"/>
          </a:xfrm>
          <a:prstGeom prst="rect">
            <a:avLst/>
          </a:prstGeom>
        </p:spPr>
      </p:pic>
    </p:spTree>
    <p:extLst>
      <p:ext uri="{BB962C8B-B14F-4D97-AF65-F5344CB8AC3E}">
        <p14:creationId xmlns:p14="http://schemas.microsoft.com/office/powerpoint/2010/main" val="1342158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1103811"/>
          </a:xfrm>
        </p:spPr>
        <p:txBody>
          <a:bodyPr>
            <a:noAutofit/>
          </a:bodyPr>
          <a:lstStyle/>
          <a:p>
            <a:pPr algn="just"/>
            <a:r>
              <a:rPr lang="es-ES" sz="3200" b="1" dirty="0" smtClean="0">
                <a:solidFill>
                  <a:srgbClr val="FF0000"/>
                </a:solidFill>
              </a:rPr>
              <a:t>3. Seleccionar </a:t>
            </a:r>
            <a:r>
              <a:rPr lang="es-ES" sz="3200" b="1" dirty="0">
                <a:solidFill>
                  <a:srgbClr val="FF0000"/>
                </a:solidFill>
              </a:rPr>
              <a:t>las fuentes de información que vamos a utilizar</a:t>
            </a:r>
            <a:endParaRPr lang="es-EC" sz="3200" dirty="0">
              <a:solidFill>
                <a:srgbClr val="FF0000"/>
              </a:solidFill>
            </a:endParaRPr>
          </a:p>
        </p:txBody>
      </p:sp>
      <p:sp>
        <p:nvSpPr>
          <p:cNvPr id="3" name="Marcador de contenido 2"/>
          <p:cNvSpPr>
            <a:spLocks noGrp="1"/>
          </p:cNvSpPr>
          <p:nvPr>
            <p:ph idx="1"/>
          </p:nvPr>
        </p:nvSpPr>
        <p:spPr>
          <a:xfrm>
            <a:off x="1371600" y="2011679"/>
            <a:ext cx="9601200" cy="4558937"/>
          </a:xfrm>
        </p:spPr>
        <p:txBody>
          <a:bodyPr>
            <a:normAutofit/>
          </a:bodyPr>
          <a:lstStyle/>
          <a:p>
            <a:pPr marL="0" indent="0" algn="just">
              <a:buNone/>
            </a:pPr>
            <a:r>
              <a:rPr lang="es-ES" sz="2200" dirty="0"/>
              <a:t>Es una de las fases más importantes del </a:t>
            </a:r>
            <a:r>
              <a:rPr lang="es-ES" sz="2200" b="1" dirty="0"/>
              <a:t>proceso de búsqueda. </a:t>
            </a:r>
            <a:r>
              <a:rPr lang="es-ES" sz="2200" dirty="0"/>
              <a:t>Nos </a:t>
            </a:r>
            <a:r>
              <a:rPr lang="es-ES" sz="2200" b="1" dirty="0"/>
              <a:t>garantiza </a:t>
            </a:r>
            <a:r>
              <a:rPr lang="es-ES" sz="2200" b="1" dirty="0" smtClean="0"/>
              <a:t>la recuperación </a:t>
            </a:r>
            <a:r>
              <a:rPr lang="es-ES" sz="2200" b="1" dirty="0"/>
              <a:t>de la información más adecuada a nuestra necesidad de información.</a:t>
            </a:r>
            <a:r>
              <a:rPr lang="es-ES" sz="2200" dirty="0"/>
              <a:t> Estas </a:t>
            </a:r>
            <a:r>
              <a:rPr lang="es-ES" sz="2200" dirty="0" smtClean="0"/>
              <a:t>fuentes varían </a:t>
            </a:r>
            <a:r>
              <a:rPr lang="es-ES" sz="2200" dirty="0"/>
              <a:t>en función de la </a:t>
            </a:r>
            <a:r>
              <a:rPr lang="es-ES" sz="2200" b="1" dirty="0"/>
              <a:t>disciplina</a:t>
            </a:r>
            <a:r>
              <a:rPr lang="es-ES" sz="2200" dirty="0"/>
              <a:t> o ámbito de estudio. Hay algunas de carácter </a:t>
            </a:r>
            <a:r>
              <a:rPr lang="es-ES" sz="2200" dirty="0" smtClean="0"/>
              <a:t>multidisciplinar, que </a:t>
            </a:r>
            <a:r>
              <a:rPr lang="es-ES" sz="2200" dirty="0"/>
              <a:t>recogen información y documentos de todas las materias, y otras especializadas en </a:t>
            </a:r>
            <a:r>
              <a:rPr lang="es-ES" sz="2200" dirty="0" smtClean="0"/>
              <a:t>una </a:t>
            </a:r>
            <a:r>
              <a:rPr lang="es-EC" sz="2200" dirty="0" smtClean="0"/>
              <a:t>disciplina</a:t>
            </a:r>
            <a:r>
              <a:rPr lang="es-EC" sz="2200" dirty="0"/>
              <a:t>, o conjunto de disciplinas muy próximas</a:t>
            </a:r>
            <a:r>
              <a:rPr lang="es-EC" sz="2200" dirty="0" smtClean="0"/>
              <a:t>.</a:t>
            </a:r>
          </a:p>
          <a:p>
            <a:pPr marL="0" indent="0" algn="just">
              <a:buNone/>
            </a:pPr>
            <a:endParaRPr lang="es-ES" sz="2200" dirty="0" smtClean="0"/>
          </a:p>
          <a:p>
            <a:pPr marL="0" indent="0" algn="just">
              <a:buNone/>
            </a:pPr>
            <a:r>
              <a:rPr lang="es-ES" sz="2200" dirty="0" smtClean="0"/>
              <a:t>Ejemplo: </a:t>
            </a:r>
          </a:p>
          <a:p>
            <a:pPr marL="0" indent="0" algn="just">
              <a:buNone/>
            </a:pPr>
            <a:endParaRPr lang="es-ES" sz="2200" dirty="0" smtClean="0"/>
          </a:p>
        </p:txBody>
      </p:sp>
      <p:graphicFrame>
        <p:nvGraphicFramePr>
          <p:cNvPr id="5" name="Tabla 4"/>
          <p:cNvGraphicFramePr>
            <a:graphicFrameLocks noGrp="1"/>
          </p:cNvGraphicFramePr>
          <p:nvPr>
            <p:extLst>
              <p:ext uri="{D42A27DB-BD31-4B8C-83A1-F6EECF244321}">
                <p14:modId xmlns:p14="http://schemas.microsoft.com/office/powerpoint/2010/main" val="579504620"/>
              </p:ext>
            </p:extLst>
          </p:nvPr>
        </p:nvGraphicFramePr>
        <p:xfrm>
          <a:off x="1463039" y="5120639"/>
          <a:ext cx="9980023" cy="1706879"/>
        </p:xfrm>
        <a:graphic>
          <a:graphicData uri="http://schemas.openxmlformats.org/drawingml/2006/table">
            <a:tbl>
              <a:tblPr firstRow="1" bandRow="1">
                <a:tableStyleId>{284E427A-3D55-4303-BF80-6455036E1DE7}</a:tableStyleId>
              </a:tblPr>
              <a:tblGrid>
                <a:gridCol w="2155372">
                  <a:extLst>
                    <a:ext uri="{9D8B030D-6E8A-4147-A177-3AD203B41FA5}">
                      <a16:colId xmlns:a16="http://schemas.microsoft.com/office/drawing/2014/main" val="1227127102"/>
                    </a:ext>
                  </a:extLst>
                </a:gridCol>
                <a:gridCol w="2416629">
                  <a:extLst>
                    <a:ext uri="{9D8B030D-6E8A-4147-A177-3AD203B41FA5}">
                      <a16:colId xmlns:a16="http://schemas.microsoft.com/office/drawing/2014/main" val="2514292224"/>
                    </a:ext>
                  </a:extLst>
                </a:gridCol>
                <a:gridCol w="2808514">
                  <a:extLst>
                    <a:ext uri="{9D8B030D-6E8A-4147-A177-3AD203B41FA5}">
                      <a16:colId xmlns:a16="http://schemas.microsoft.com/office/drawing/2014/main" val="4134263063"/>
                    </a:ext>
                  </a:extLst>
                </a:gridCol>
                <a:gridCol w="2599508">
                  <a:extLst>
                    <a:ext uri="{9D8B030D-6E8A-4147-A177-3AD203B41FA5}">
                      <a16:colId xmlns:a16="http://schemas.microsoft.com/office/drawing/2014/main" val="2706277004"/>
                    </a:ext>
                  </a:extLst>
                </a:gridCol>
              </a:tblGrid>
              <a:tr h="396240">
                <a:tc>
                  <a:txBody>
                    <a:bodyPr/>
                    <a:lstStyle/>
                    <a:p>
                      <a:pPr marL="0" indent="0" algn="just">
                        <a:buNone/>
                      </a:pPr>
                      <a:r>
                        <a:rPr lang="es-ES" sz="2000" dirty="0" smtClean="0"/>
                        <a:t>1er. orden</a:t>
                      </a:r>
                    </a:p>
                  </a:txBody>
                  <a:tcPr/>
                </a:tc>
                <a:tc>
                  <a:txBody>
                    <a:bodyPr/>
                    <a:lstStyle/>
                    <a:p>
                      <a:r>
                        <a:rPr lang="es-ES" dirty="0" smtClean="0"/>
                        <a:t>2do. orden</a:t>
                      </a:r>
                      <a:endParaRPr lang="es-EC" dirty="0"/>
                    </a:p>
                  </a:txBody>
                  <a:tcPr/>
                </a:tc>
                <a:tc>
                  <a:txBody>
                    <a:bodyPr/>
                    <a:lstStyle/>
                    <a:p>
                      <a:r>
                        <a:rPr lang="es-ES" dirty="0" smtClean="0"/>
                        <a:t>3er. orden</a:t>
                      </a:r>
                      <a:endParaRPr lang="es-EC" dirty="0"/>
                    </a:p>
                  </a:txBody>
                  <a:tcPr/>
                </a:tc>
                <a:tc>
                  <a:txBody>
                    <a:bodyPr/>
                    <a:lstStyle/>
                    <a:p>
                      <a:r>
                        <a:rPr lang="es-ES" dirty="0" smtClean="0"/>
                        <a:t>4to</a:t>
                      </a:r>
                      <a:r>
                        <a:rPr lang="es-ES" baseline="0" dirty="0" smtClean="0"/>
                        <a:t>. orden</a:t>
                      </a:r>
                      <a:endParaRPr lang="es-EC" dirty="0"/>
                    </a:p>
                  </a:txBody>
                  <a:tcPr/>
                </a:tc>
                <a:extLst>
                  <a:ext uri="{0D108BD9-81ED-4DB2-BD59-A6C34878D82A}">
                    <a16:rowId xmlns:a16="http://schemas.microsoft.com/office/drawing/2014/main" val="1453003238"/>
                  </a:ext>
                </a:extLst>
              </a:tr>
              <a:tr h="1310639">
                <a:tc>
                  <a:txBody>
                    <a:bodyPr/>
                    <a:lstStyle/>
                    <a:p>
                      <a:pPr marL="0" indent="0" algn="just">
                        <a:buNone/>
                      </a:pPr>
                      <a:r>
                        <a:rPr lang="es-EC" sz="2000" dirty="0" smtClean="0"/>
                        <a:t>Web of </a:t>
                      </a:r>
                      <a:r>
                        <a:rPr lang="es-EC" sz="2000" dirty="0" err="1" smtClean="0"/>
                        <a:t>Science</a:t>
                      </a:r>
                      <a:endParaRPr lang="es-EC" sz="2000" dirty="0" smtClean="0"/>
                    </a:p>
                    <a:p>
                      <a:pPr marL="0" indent="0" algn="just">
                        <a:buNone/>
                      </a:pPr>
                      <a:r>
                        <a:rPr lang="es-EC" sz="2000" dirty="0" err="1" smtClean="0"/>
                        <a:t>Scopus</a:t>
                      </a:r>
                      <a:endParaRPr lang="es-EC" sz="2000" dirty="0" smtClean="0"/>
                    </a:p>
                    <a:p>
                      <a:endParaRPr lang="es-EC" dirty="0"/>
                    </a:p>
                  </a:txBody>
                  <a:tcPr/>
                </a:tc>
                <a:tc>
                  <a:txBody>
                    <a:bodyPr/>
                    <a:lstStyle/>
                    <a:p>
                      <a:r>
                        <a:rPr lang="es-ES" dirty="0" smtClean="0"/>
                        <a:t>ESCI</a:t>
                      </a:r>
                    </a:p>
                    <a:p>
                      <a:r>
                        <a:rPr lang="es-ES" dirty="0" err="1" smtClean="0"/>
                        <a:t>Scielo</a:t>
                      </a:r>
                      <a:r>
                        <a:rPr lang="es-ES" dirty="0" smtClean="0"/>
                        <a:t> </a:t>
                      </a:r>
                    </a:p>
                    <a:p>
                      <a:r>
                        <a:rPr lang="es-ES" dirty="0" smtClean="0"/>
                        <a:t>Revistas emergentes</a:t>
                      </a:r>
                    </a:p>
                    <a:p>
                      <a:r>
                        <a:rPr lang="es-ES" sz="1600" dirty="0" smtClean="0"/>
                        <a:t>Libros con sello editorial</a:t>
                      </a:r>
                      <a:endParaRPr lang="es-EC" sz="1600" dirty="0"/>
                    </a:p>
                  </a:txBody>
                  <a:tcPr/>
                </a:tc>
                <a:tc>
                  <a:txBody>
                    <a:bodyPr/>
                    <a:lstStyle/>
                    <a:p>
                      <a:r>
                        <a:rPr lang="es-ES" dirty="0" err="1" smtClean="0"/>
                        <a:t>Latindex</a:t>
                      </a:r>
                      <a:endParaRPr lang="es-ES" dirty="0" smtClean="0"/>
                    </a:p>
                    <a:p>
                      <a:r>
                        <a:rPr lang="es-ES" dirty="0" smtClean="0"/>
                        <a:t>Revistas de divulgación</a:t>
                      </a:r>
                    </a:p>
                    <a:p>
                      <a:r>
                        <a:rPr lang="es-ES" dirty="0" smtClean="0"/>
                        <a:t>Actas</a:t>
                      </a:r>
                      <a:endParaRPr lang="es-EC" dirty="0"/>
                    </a:p>
                  </a:txBody>
                  <a:tcPr/>
                </a:tc>
                <a:tc>
                  <a:txBody>
                    <a:bodyPr/>
                    <a:lstStyle/>
                    <a:p>
                      <a:r>
                        <a:rPr lang="es-ES" sz="1600" dirty="0" smtClean="0"/>
                        <a:t>Revistas académicas</a:t>
                      </a:r>
                      <a:r>
                        <a:rPr lang="es-ES" sz="1600" baseline="0" dirty="0" smtClean="0"/>
                        <a:t> sociales: </a:t>
                      </a:r>
                      <a:r>
                        <a:rPr lang="es-ES" sz="1600" baseline="0" dirty="0" err="1" smtClean="0"/>
                        <a:t>Researchgate</a:t>
                      </a:r>
                      <a:r>
                        <a:rPr lang="es-ES" sz="1600" baseline="0" dirty="0" smtClean="0"/>
                        <a:t>, Academia.edu., etc. </a:t>
                      </a:r>
                      <a:endParaRPr lang="es-EC" sz="1600" dirty="0"/>
                    </a:p>
                  </a:txBody>
                  <a:tcPr/>
                </a:tc>
                <a:extLst>
                  <a:ext uri="{0D108BD9-81ED-4DB2-BD59-A6C34878D82A}">
                    <a16:rowId xmlns:a16="http://schemas.microsoft.com/office/drawing/2014/main" val="1015677892"/>
                  </a:ext>
                </a:extLst>
              </a:tr>
            </a:tbl>
          </a:graphicData>
        </a:graphic>
      </p:graphicFrame>
    </p:spTree>
    <p:extLst>
      <p:ext uri="{BB962C8B-B14F-4D97-AF65-F5344CB8AC3E}">
        <p14:creationId xmlns:p14="http://schemas.microsoft.com/office/powerpoint/2010/main" val="2685183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476793"/>
            <a:ext cx="9601200" cy="594362"/>
          </a:xfrm>
        </p:spPr>
        <p:txBody>
          <a:bodyPr>
            <a:normAutofit/>
          </a:bodyPr>
          <a:lstStyle/>
          <a:p>
            <a:r>
              <a:rPr lang="es-ES" sz="3600" b="1" dirty="0" smtClean="0">
                <a:solidFill>
                  <a:srgbClr val="FF0000"/>
                </a:solidFill>
              </a:rPr>
              <a:t>4. Elaborar </a:t>
            </a:r>
            <a:r>
              <a:rPr lang="es-ES" sz="3600" b="1" dirty="0">
                <a:solidFill>
                  <a:srgbClr val="FF0000"/>
                </a:solidFill>
              </a:rPr>
              <a:t>la estrategia de búsqueda</a:t>
            </a:r>
            <a:endParaRPr lang="es-EC" sz="3600" dirty="0">
              <a:solidFill>
                <a:srgbClr val="FF0000"/>
              </a:solidFill>
            </a:endParaRPr>
          </a:p>
        </p:txBody>
      </p:sp>
      <p:sp>
        <p:nvSpPr>
          <p:cNvPr id="6" name="Marcador de contenido 5"/>
          <p:cNvSpPr>
            <a:spLocks noGrp="1"/>
          </p:cNvSpPr>
          <p:nvPr>
            <p:ph idx="1"/>
          </p:nvPr>
        </p:nvSpPr>
        <p:spPr>
          <a:xfrm>
            <a:off x="1371600" y="1319349"/>
            <a:ext cx="9810206" cy="5107577"/>
          </a:xfrm>
        </p:spPr>
        <p:txBody>
          <a:bodyPr>
            <a:normAutofit fontScale="92500" lnSpcReduction="20000"/>
          </a:bodyPr>
          <a:lstStyle/>
          <a:p>
            <a:r>
              <a:rPr lang="es-EC" sz="3000" b="1" dirty="0" smtClean="0"/>
              <a:t>Palabras clave </a:t>
            </a:r>
            <a:endParaRPr lang="es-EC" sz="3000" dirty="0" smtClean="0"/>
          </a:p>
          <a:p>
            <a:pPr marL="0" indent="0" algn="just">
              <a:buNone/>
            </a:pPr>
            <a:r>
              <a:rPr lang="es-ES" dirty="0" smtClean="0"/>
              <a:t>Las palabras clave son aquellas palabras con contenido semántico que nos describen un tema. Pueden consistir en una palabra o en un grupo de palabras y pueden formar parte del título o no, </a:t>
            </a:r>
            <a:r>
              <a:rPr lang="es-ES" b="1" dirty="0" smtClean="0"/>
              <a:t>lo importante es que sirvan para caracterizar el contenido. </a:t>
            </a:r>
          </a:p>
          <a:p>
            <a:pPr marL="0" indent="0" algn="just">
              <a:buNone/>
            </a:pPr>
            <a:endParaRPr lang="es-ES" b="1" dirty="0" smtClean="0"/>
          </a:p>
          <a:p>
            <a:pPr marL="0" indent="0" algn="just">
              <a:buNone/>
            </a:pPr>
            <a:r>
              <a:rPr lang="es-ES" dirty="0" smtClean="0"/>
              <a:t>Vamos a examinar </a:t>
            </a:r>
            <a:r>
              <a:rPr lang="es-ES" b="1" dirty="0" smtClean="0"/>
              <a:t>dos ejemplos </a:t>
            </a:r>
            <a:r>
              <a:rPr lang="es-ES" dirty="0" smtClean="0"/>
              <a:t>de asignación de palabras clave o </a:t>
            </a:r>
            <a:r>
              <a:rPr lang="es-ES" dirty="0" err="1" smtClean="0"/>
              <a:t>keywords</a:t>
            </a:r>
            <a:r>
              <a:rPr lang="es-ES" dirty="0" smtClean="0"/>
              <a:t>. </a:t>
            </a:r>
          </a:p>
          <a:p>
            <a:pPr marL="0" indent="0" algn="just">
              <a:buNone/>
            </a:pPr>
            <a:r>
              <a:rPr lang="es-ES" b="1" dirty="0" smtClean="0"/>
              <a:t>Ejemplo 1</a:t>
            </a:r>
          </a:p>
          <a:p>
            <a:pPr marL="0" indent="0">
              <a:buNone/>
            </a:pPr>
            <a:endParaRPr lang="es-ES" dirty="0"/>
          </a:p>
          <a:p>
            <a:pPr marL="0" indent="0">
              <a:buNone/>
            </a:pPr>
            <a:endParaRPr lang="es-EC" dirty="0" smtClean="0"/>
          </a:p>
          <a:p>
            <a:endParaRPr lang="es-EC" b="1" dirty="0" smtClean="0"/>
          </a:p>
          <a:p>
            <a:endParaRPr lang="es-EC" b="1" dirty="0"/>
          </a:p>
          <a:p>
            <a:pPr marL="0" indent="0">
              <a:buNone/>
            </a:pPr>
            <a:endParaRPr lang="es-ES" b="1" dirty="0" smtClean="0"/>
          </a:p>
          <a:p>
            <a:pPr marL="0" indent="0">
              <a:buNone/>
            </a:pPr>
            <a:endParaRPr lang="es-EC" b="1" dirty="0" smtClean="0"/>
          </a:p>
          <a:p>
            <a:r>
              <a:rPr lang="es-EC" b="1" dirty="0" smtClean="0"/>
              <a:t>En este ejemplo vemos cómo las palabras clave se han extraído, en su mayoría, del título.</a:t>
            </a:r>
            <a:endParaRPr lang="es-EC" dirty="0" smtClean="0"/>
          </a:p>
          <a:p>
            <a:pPr marL="0" indent="0" algn="just">
              <a:buNone/>
            </a:pPr>
            <a:endParaRPr lang="es-EC" dirty="0"/>
          </a:p>
        </p:txBody>
      </p:sp>
      <p:sp>
        <p:nvSpPr>
          <p:cNvPr id="8" name="Rectángulo 7"/>
          <p:cNvSpPr/>
          <p:nvPr/>
        </p:nvSpPr>
        <p:spPr>
          <a:xfrm>
            <a:off x="2090057" y="3670664"/>
            <a:ext cx="7210697" cy="18941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lang="es-EC" b="1" dirty="0" smtClean="0"/>
          </a:p>
          <a:p>
            <a:pPr algn="just"/>
            <a:r>
              <a:rPr lang="es-EC" b="1" dirty="0" smtClean="0"/>
              <a:t>Autor</a:t>
            </a:r>
            <a:r>
              <a:rPr lang="es-EC" b="1" dirty="0"/>
              <a:t>: </a:t>
            </a:r>
            <a:r>
              <a:rPr lang="es-EC" dirty="0"/>
              <a:t>Martínez de </a:t>
            </a:r>
            <a:r>
              <a:rPr lang="es-EC" dirty="0" err="1"/>
              <a:t>Quel</a:t>
            </a:r>
            <a:r>
              <a:rPr lang="es-EC" dirty="0"/>
              <a:t>, Óscar y López Adán, Enrique </a:t>
            </a:r>
          </a:p>
          <a:p>
            <a:pPr algn="just"/>
            <a:r>
              <a:rPr lang="es-EC" b="1" dirty="0"/>
              <a:t>Título: </a:t>
            </a:r>
            <a:r>
              <a:rPr lang="es-EC" dirty="0"/>
              <a:t>La toma de decisión en tareas de entrenamiento de la esgrima  y su relación con el tiempo de reacción. [Texto completo] </a:t>
            </a:r>
          </a:p>
          <a:p>
            <a:pPr algn="just"/>
            <a:r>
              <a:rPr lang="es-EC" b="1" dirty="0"/>
              <a:t>Palabras clave o </a:t>
            </a:r>
            <a:r>
              <a:rPr lang="es-EC" b="1" dirty="0" err="1"/>
              <a:t>keywords</a:t>
            </a:r>
            <a:r>
              <a:rPr lang="es-EC" dirty="0"/>
              <a:t>: Deportes de combate, esgrima, toma de decisión, tiempo de reacción; </a:t>
            </a:r>
            <a:r>
              <a:rPr lang="es-EC" dirty="0" err="1"/>
              <a:t>combat</a:t>
            </a:r>
            <a:r>
              <a:rPr lang="es-EC" dirty="0"/>
              <a:t> </a:t>
            </a:r>
            <a:r>
              <a:rPr lang="es-EC" dirty="0" err="1"/>
              <a:t>sports</a:t>
            </a:r>
            <a:r>
              <a:rPr lang="es-EC" dirty="0"/>
              <a:t>, </a:t>
            </a:r>
            <a:r>
              <a:rPr lang="es-EC" dirty="0" err="1"/>
              <a:t>fencing</a:t>
            </a:r>
            <a:r>
              <a:rPr lang="es-EC" dirty="0"/>
              <a:t>, </a:t>
            </a:r>
            <a:r>
              <a:rPr lang="es-EC" dirty="0" err="1"/>
              <a:t>decision</a:t>
            </a:r>
            <a:r>
              <a:rPr lang="es-EC" dirty="0"/>
              <a:t> </a:t>
            </a:r>
            <a:r>
              <a:rPr lang="es-EC" dirty="0" err="1"/>
              <a:t>making</a:t>
            </a:r>
            <a:r>
              <a:rPr lang="es-EC" dirty="0"/>
              <a:t>, </a:t>
            </a:r>
            <a:r>
              <a:rPr lang="es-EC" dirty="0" err="1"/>
              <a:t>reaction</a:t>
            </a:r>
            <a:r>
              <a:rPr lang="es-EC" dirty="0"/>
              <a:t> time. </a:t>
            </a:r>
          </a:p>
          <a:p>
            <a:pPr algn="ctr"/>
            <a:endParaRPr lang="es-EC" dirty="0"/>
          </a:p>
        </p:txBody>
      </p:sp>
    </p:spTree>
    <p:extLst>
      <p:ext uri="{BB962C8B-B14F-4D97-AF65-F5344CB8AC3E}">
        <p14:creationId xmlns:p14="http://schemas.microsoft.com/office/powerpoint/2010/main" val="1577722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476793"/>
            <a:ext cx="9601200" cy="594362"/>
          </a:xfrm>
        </p:spPr>
        <p:txBody>
          <a:bodyPr>
            <a:normAutofit/>
          </a:bodyPr>
          <a:lstStyle/>
          <a:p>
            <a:r>
              <a:rPr lang="es-ES" sz="3600" b="1" dirty="0" smtClean="0">
                <a:solidFill>
                  <a:srgbClr val="FF0000"/>
                </a:solidFill>
              </a:rPr>
              <a:t>4. Elaborar </a:t>
            </a:r>
            <a:r>
              <a:rPr lang="es-ES" sz="3600" b="1" dirty="0">
                <a:solidFill>
                  <a:srgbClr val="FF0000"/>
                </a:solidFill>
              </a:rPr>
              <a:t>la estrategia de búsqueda</a:t>
            </a:r>
            <a:endParaRPr lang="es-EC" sz="3600" dirty="0">
              <a:solidFill>
                <a:srgbClr val="FF0000"/>
              </a:solidFill>
            </a:endParaRPr>
          </a:p>
        </p:txBody>
      </p:sp>
      <p:sp>
        <p:nvSpPr>
          <p:cNvPr id="6" name="Marcador de contenido 5"/>
          <p:cNvSpPr>
            <a:spLocks noGrp="1"/>
          </p:cNvSpPr>
          <p:nvPr>
            <p:ph idx="1"/>
          </p:nvPr>
        </p:nvSpPr>
        <p:spPr>
          <a:xfrm>
            <a:off x="1371600" y="1319349"/>
            <a:ext cx="9810206" cy="5107577"/>
          </a:xfrm>
        </p:spPr>
        <p:txBody>
          <a:bodyPr>
            <a:normAutofit/>
          </a:bodyPr>
          <a:lstStyle/>
          <a:p>
            <a:pPr marL="0" indent="0" algn="just">
              <a:buNone/>
            </a:pPr>
            <a:r>
              <a:rPr lang="es-ES" b="1" dirty="0" smtClean="0"/>
              <a:t>Ejemplo </a:t>
            </a:r>
            <a:r>
              <a:rPr lang="es-ES" b="1" dirty="0"/>
              <a:t>2</a:t>
            </a:r>
            <a:endParaRPr lang="es-ES" b="1" dirty="0" smtClean="0"/>
          </a:p>
          <a:p>
            <a:pPr marL="0" indent="0">
              <a:buNone/>
            </a:pPr>
            <a:endParaRPr lang="es-ES" dirty="0"/>
          </a:p>
          <a:p>
            <a:pPr marL="0" indent="0">
              <a:buNone/>
            </a:pPr>
            <a:endParaRPr lang="es-ES" b="1" dirty="0" smtClean="0"/>
          </a:p>
          <a:p>
            <a:pPr marL="0" indent="0">
              <a:buNone/>
            </a:pPr>
            <a:endParaRPr lang="es-ES" b="1" dirty="0"/>
          </a:p>
          <a:p>
            <a:pPr marL="0" indent="0">
              <a:buNone/>
            </a:pPr>
            <a:endParaRPr lang="es-ES" b="1" dirty="0" smtClean="0"/>
          </a:p>
          <a:p>
            <a:pPr marL="0" indent="0">
              <a:buNone/>
            </a:pPr>
            <a:endParaRPr lang="es-ES" b="1" dirty="0"/>
          </a:p>
          <a:p>
            <a:pPr marL="0" indent="0">
              <a:buNone/>
            </a:pPr>
            <a:endParaRPr lang="es-EC" b="1" dirty="0" smtClean="0"/>
          </a:p>
          <a:p>
            <a:pPr marL="0" indent="0">
              <a:buNone/>
            </a:pPr>
            <a:endParaRPr lang="es-EC" b="1" dirty="0" smtClean="0"/>
          </a:p>
          <a:p>
            <a:pPr marL="0" indent="0" algn="just">
              <a:buNone/>
            </a:pPr>
            <a:r>
              <a:rPr lang="es-ES" b="1" dirty="0"/>
              <a:t>En este segundo ejemplo, son las palabras clave las que nos dan mayor información sobre el contenido y permiten recuperar este artículo en sus distintas facetas. </a:t>
            </a:r>
            <a:endParaRPr lang="es-EC" dirty="0"/>
          </a:p>
        </p:txBody>
      </p:sp>
      <p:sp>
        <p:nvSpPr>
          <p:cNvPr id="8" name="Rectángulo 7"/>
          <p:cNvSpPr/>
          <p:nvPr/>
        </p:nvSpPr>
        <p:spPr>
          <a:xfrm>
            <a:off x="2090058" y="2142310"/>
            <a:ext cx="6583680" cy="220762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es-EC" b="1" dirty="0" smtClean="0"/>
              <a:t>Autor</a:t>
            </a:r>
            <a:r>
              <a:rPr lang="es-EC" b="1" dirty="0"/>
              <a:t>: </a:t>
            </a:r>
            <a:r>
              <a:rPr lang="es-EC" dirty="0" err="1"/>
              <a:t>Ricoy</a:t>
            </a:r>
            <a:r>
              <a:rPr lang="es-EC" dirty="0"/>
              <a:t>, Carmen y </a:t>
            </a:r>
            <a:r>
              <a:rPr lang="es-EC" dirty="0" err="1"/>
              <a:t>Ameneiros</a:t>
            </a:r>
            <a:r>
              <a:rPr lang="es-EC" dirty="0"/>
              <a:t>, Aida </a:t>
            </a:r>
          </a:p>
          <a:p>
            <a:pPr algn="just"/>
            <a:r>
              <a:rPr lang="es-ES" b="1" dirty="0"/>
              <a:t>Título: </a:t>
            </a:r>
            <a:r>
              <a:rPr lang="es-ES" dirty="0"/>
              <a:t>Preferencias, dedicación y problemáticas generadas por </a:t>
            </a:r>
          </a:p>
          <a:p>
            <a:pPr algn="just"/>
            <a:r>
              <a:rPr lang="es-ES" dirty="0"/>
              <a:t>los videojuegos: una perspectiva de género. [Texto completo] </a:t>
            </a:r>
          </a:p>
          <a:p>
            <a:pPr algn="just"/>
            <a:r>
              <a:rPr lang="es-ES" b="1" dirty="0"/>
              <a:t>Palabras clave o </a:t>
            </a:r>
            <a:r>
              <a:rPr lang="es-ES" b="1" dirty="0" err="1"/>
              <a:t>keywords</a:t>
            </a:r>
            <a:r>
              <a:rPr lang="es-ES" dirty="0"/>
              <a:t>: videojuegos, adolescentes, </a:t>
            </a:r>
          </a:p>
          <a:p>
            <a:pPr algn="just"/>
            <a:r>
              <a:rPr lang="es-EC" dirty="0"/>
              <a:t>preferencias, videoconsolas, educación; </a:t>
            </a:r>
            <a:r>
              <a:rPr lang="es-EC" dirty="0" err="1"/>
              <a:t>videogames</a:t>
            </a:r>
            <a:r>
              <a:rPr lang="es-EC" dirty="0"/>
              <a:t>, </a:t>
            </a:r>
          </a:p>
          <a:p>
            <a:pPr algn="just"/>
            <a:r>
              <a:rPr lang="es-EC" dirty="0" err="1"/>
              <a:t>teenagers</a:t>
            </a:r>
            <a:r>
              <a:rPr lang="es-EC" dirty="0"/>
              <a:t>, </a:t>
            </a:r>
            <a:r>
              <a:rPr lang="es-EC" dirty="0" err="1"/>
              <a:t>preferences</a:t>
            </a:r>
            <a:r>
              <a:rPr lang="es-EC" dirty="0"/>
              <a:t>, </a:t>
            </a:r>
            <a:r>
              <a:rPr lang="es-EC" dirty="0" err="1"/>
              <a:t>videogame</a:t>
            </a:r>
            <a:r>
              <a:rPr lang="es-EC" dirty="0"/>
              <a:t> </a:t>
            </a:r>
            <a:r>
              <a:rPr lang="es-EC" dirty="0" err="1"/>
              <a:t>console</a:t>
            </a:r>
            <a:r>
              <a:rPr lang="es-EC" dirty="0"/>
              <a:t>, </a:t>
            </a:r>
            <a:r>
              <a:rPr lang="es-EC" dirty="0" err="1"/>
              <a:t>education</a:t>
            </a:r>
            <a:r>
              <a:rPr lang="es-EC" dirty="0"/>
              <a:t>. </a:t>
            </a:r>
          </a:p>
        </p:txBody>
      </p:sp>
    </p:spTree>
    <p:extLst>
      <p:ext uri="{BB962C8B-B14F-4D97-AF65-F5344CB8AC3E}">
        <p14:creationId xmlns:p14="http://schemas.microsoft.com/office/powerpoint/2010/main" val="3667897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738051"/>
          </a:xfrm>
        </p:spPr>
        <p:txBody>
          <a:bodyPr/>
          <a:lstStyle/>
          <a:p>
            <a:r>
              <a:rPr lang="es-ES" b="1" dirty="0">
                <a:solidFill>
                  <a:srgbClr val="FF0000"/>
                </a:solidFill>
              </a:rPr>
              <a:t>4. Elaborar la estrategia de búsqueda</a:t>
            </a:r>
            <a:endParaRPr lang="es-EC" dirty="0"/>
          </a:p>
        </p:txBody>
      </p:sp>
      <p:sp>
        <p:nvSpPr>
          <p:cNvPr id="3" name="Marcador de contenido 2"/>
          <p:cNvSpPr>
            <a:spLocks noGrp="1"/>
          </p:cNvSpPr>
          <p:nvPr>
            <p:ph idx="1"/>
          </p:nvPr>
        </p:nvSpPr>
        <p:spPr>
          <a:xfrm>
            <a:off x="1371600" y="1645920"/>
            <a:ext cx="9601200" cy="4221480"/>
          </a:xfrm>
        </p:spPr>
        <p:txBody>
          <a:bodyPr>
            <a:normAutofit lnSpcReduction="10000"/>
          </a:bodyPr>
          <a:lstStyle/>
          <a:p>
            <a:pPr marL="0" indent="0" algn="just">
              <a:buNone/>
            </a:pPr>
            <a:r>
              <a:rPr lang="es-ES" sz="2800" b="1" dirty="0"/>
              <a:t>Los tesauros</a:t>
            </a:r>
          </a:p>
          <a:p>
            <a:pPr marL="0" indent="0" algn="just">
              <a:buNone/>
            </a:pPr>
            <a:r>
              <a:rPr lang="es-ES" dirty="0" smtClean="0"/>
              <a:t>Los </a:t>
            </a:r>
            <a:r>
              <a:rPr lang="es-ES" dirty="0"/>
              <a:t>tesauros son listas controladas y estructuradas de términos, denominados descriptores. Se utilizan para mostrar la equivalencia entre los términos del lenguaje natural y los términos normalizados del lenguaje documental. </a:t>
            </a:r>
            <a:endParaRPr lang="es-ES" dirty="0" smtClean="0"/>
          </a:p>
          <a:p>
            <a:pPr marL="0" indent="0" algn="just">
              <a:buNone/>
            </a:pPr>
            <a:endParaRPr lang="es-ES" dirty="0"/>
          </a:p>
          <a:p>
            <a:pPr marL="0" indent="0" algn="just">
              <a:buNone/>
            </a:pPr>
            <a:r>
              <a:rPr lang="es-ES" dirty="0" smtClean="0"/>
              <a:t>Por </a:t>
            </a:r>
            <a:r>
              <a:rPr lang="es-ES" dirty="0"/>
              <a:t>tanto, el tesauro es una herramienta fundamental que: </a:t>
            </a:r>
          </a:p>
          <a:p>
            <a:pPr algn="just"/>
            <a:r>
              <a:rPr lang="es-ES" dirty="0" smtClean="0"/>
              <a:t>Nos </a:t>
            </a:r>
            <a:r>
              <a:rPr lang="es-ES" dirty="0"/>
              <a:t>ayuda a establecer nuestras necesidades de información en un lenguaje normalizado. </a:t>
            </a:r>
          </a:p>
          <a:p>
            <a:pPr algn="just"/>
            <a:r>
              <a:rPr lang="es-ES" dirty="0" smtClean="0"/>
              <a:t>Nos </a:t>
            </a:r>
            <a:r>
              <a:rPr lang="es-ES" dirty="0"/>
              <a:t>define el ámbito de utilización del descriptor y sus relaciones asociativas. </a:t>
            </a:r>
          </a:p>
          <a:p>
            <a:pPr algn="just"/>
            <a:r>
              <a:rPr lang="es-ES" dirty="0" smtClean="0"/>
              <a:t>Nos </a:t>
            </a:r>
            <a:r>
              <a:rPr lang="es-ES" dirty="0"/>
              <a:t>permite perfilar mejor las búsquedas (a través de los términos más específicos) y nos ayuda a asociar ideas (mediante los términos relacionados) </a:t>
            </a:r>
          </a:p>
          <a:p>
            <a:pPr marL="0" indent="0" algn="just">
              <a:buNone/>
            </a:pPr>
            <a:endParaRPr lang="es-EC" dirty="0"/>
          </a:p>
        </p:txBody>
      </p:sp>
    </p:spTree>
    <p:extLst>
      <p:ext uri="{BB962C8B-B14F-4D97-AF65-F5344CB8AC3E}">
        <p14:creationId xmlns:p14="http://schemas.microsoft.com/office/powerpoint/2010/main" val="3661593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86891" y="607423"/>
            <a:ext cx="6740435" cy="502920"/>
          </a:xfrm>
        </p:spPr>
        <p:txBody>
          <a:bodyPr>
            <a:normAutofit fontScale="90000"/>
          </a:bodyPr>
          <a:lstStyle/>
          <a:p>
            <a:pPr algn="ctr"/>
            <a:r>
              <a:rPr lang="es-ES" sz="3200" dirty="0" smtClean="0"/>
              <a:t>Ejemplo de búsqueda por </a:t>
            </a:r>
            <a:r>
              <a:rPr lang="es-ES" sz="3200" dirty="0"/>
              <a:t>tesauros </a:t>
            </a:r>
            <a:endParaRPr lang="es-EC" sz="3200" dirty="0"/>
          </a:p>
        </p:txBody>
      </p:sp>
      <p:pic>
        <p:nvPicPr>
          <p:cNvPr id="4" name="Marcador de contenido 3"/>
          <p:cNvPicPr>
            <a:picLocks noGrp="1" noChangeAspect="1"/>
          </p:cNvPicPr>
          <p:nvPr>
            <p:ph idx="1"/>
          </p:nvPr>
        </p:nvPicPr>
        <p:blipFill>
          <a:blip r:embed="rId2"/>
          <a:stretch>
            <a:fillRect/>
          </a:stretch>
        </p:blipFill>
        <p:spPr>
          <a:xfrm>
            <a:off x="888274" y="1345474"/>
            <a:ext cx="10868297" cy="5329646"/>
          </a:xfrm>
          <a:prstGeom prst="rect">
            <a:avLst/>
          </a:prstGeom>
        </p:spPr>
      </p:pic>
    </p:spTree>
    <p:extLst>
      <p:ext uri="{BB962C8B-B14F-4D97-AF65-F5344CB8AC3E}">
        <p14:creationId xmlns:p14="http://schemas.microsoft.com/office/powerpoint/2010/main" val="34270590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659674"/>
          </a:xfrm>
        </p:spPr>
        <p:txBody>
          <a:bodyPr>
            <a:normAutofit fontScale="90000"/>
          </a:bodyPr>
          <a:lstStyle/>
          <a:p>
            <a:r>
              <a:rPr lang="es-ES" sz="4000" b="1" dirty="0" smtClean="0">
                <a:solidFill>
                  <a:srgbClr val="FF0000"/>
                </a:solidFill>
              </a:rPr>
              <a:t>5. Ejecutar </a:t>
            </a:r>
            <a:r>
              <a:rPr lang="es-ES" sz="4000" b="1" dirty="0">
                <a:solidFill>
                  <a:srgbClr val="FF0000"/>
                </a:solidFill>
              </a:rPr>
              <a:t>la búsqueda y valorar los </a:t>
            </a:r>
            <a:r>
              <a:rPr lang="es-ES" sz="4000" b="1" dirty="0" smtClean="0">
                <a:solidFill>
                  <a:srgbClr val="FF0000"/>
                </a:solidFill>
              </a:rPr>
              <a:t>resultados</a:t>
            </a:r>
            <a:r>
              <a:rPr lang="es-ES" dirty="0"/>
              <a:t/>
            </a:r>
            <a:br>
              <a:rPr lang="es-ES" dirty="0"/>
            </a:br>
            <a:endParaRPr lang="es-EC" dirty="0"/>
          </a:p>
        </p:txBody>
      </p:sp>
      <p:sp>
        <p:nvSpPr>
          <p:cNvPr id="3" name="Marcador de contenido 2"/>
          <p:cNvSpPr>
            <a:spLocks noGrp="1"/>
          </p:cNvSpPr>
          <p:nvPr>
            <p:ph idx="1"/>
          </p:nvPr>
        </p:nvSpPr>
        <p:spPr>
          <a:xfrm>
            <a:off x="1371600" y="1881051"/>
            <a:ext cx="9601200" cy="4624252"/>
          </a:xfrm>
        </p:spPr>
        <p:txBody>
          <a:bodyPr>
            <a:normAutofit/>
          </a:bodyPr>
          <a:lstStyle/>
          <a:p>
            <a:pPr algn="just"/>
            <a:r>
              <a:rPr lang="es-ES" sz="2400" dirty="0" smtClean="0"/>
              <a:t>Debes revisar los resultados obtenidos y comprobar si son pertinentes, es decir, si se adecuan a tus necesidades de información.</a:t>
            </a:r>
          </a:p>
          <a:p>
            <a:pPr marL="0" indent="0" algn="just">
              <a:buNone/>
            </a:pPr>
            <a:endParaRPr lang="es-ES" sz="2200" dirty="0" smtClean="0"/>
          </a:p>
          <a:p>
            <a:pPr algn="just"/>
            <a:r>
              <a:rPr lang="es-ES" dirty="0" smtClean="0"/>
              <a:t>Ese proceso de revisión te permitirá detectar si has recuperado muchos documentos que en realidad no te interesan (</a:t>
            </a:r>
            <a:r>
              <a:rPr lang="es-ES" b="1" dirty="0" smtClean="0"/>
              <a:t>ruido documental</a:t>
            </a:r>
            <a:r>
              <a:rPr lang="es-ES" dirty="0" smtClean="0"/>
              <a:t>) o, si por el contrario, te falta información relevante que deberías haber obtenido con la búsqueda (</a:t>
            </a:r>
            <a:r>
              <a:rPr lang="es-ES" b="1" dirty="0" smtClean="0"/>
              <a:t>silencio </a:t>
            </a:r>
            <a:r>
              <a:rPr lang="es-EC" b="1" dirty="0" smtClean="0"/>
              <a:t>documental</a:t>
            </a:r>
            <a:r>
              <a:rPr lang="es-EC" dirty="0" smtClean="0"/>
              <a:t>).</a:t>
            </a:r>
          </a:p>
          <a:p>
            <a:pPr algn="just"/>
            <a:endParaRPr lang="es-ES" sz="2200" dirty="0"/>
          </a:p>
          <a:p>
            <a:pPr algn="just"/>
            <a:r>
              <a:rPr lang="es-ES" dirty="0"/>
              <a:t>La </a:t>
            </a:r>
            <a:r>
              <a:rPr lang="es-ES" b="1" dirty="0"/>
              <a:t>sinonimia </a:t>
            </a:r>
            <a:r>
              <a:rPr lang="es-ES" dirty="0"/>
              <a:t>conlleva un problema de pérdida de información, un problema de </a:t>
            </a:r>
            <a:r>
              <a:rPr lang="es-ES" b="1" dirty="0" smtClean="0"/>
              <a:t>silencio documental </a:t>
            </a:r>
            <a:r>
              <a:rPr lang="es-ES" dirty="0"/>
              <a:t>ya que no se encontrarán todos los documentos que se buscaban. Hay dos tipos </a:t>
            </a:r>
            <a:r>
              <a:rPr lang="es-ES" dirty="0" smtClean="0"/>
              <a:t>de sinonimia</a:t>
            </a:r>
            <a:r>
              <a:rPr lang="es-ES" dirty="0"/>
              <a:t>, la lingüística y la documental.</a:t>
            </a:r>
            <a:endParaRPr lang="es-ES" sz="2200" dirty="0" smtClean="0"/>
          </a:p>
        </p:txBody>
      </p:sp>
    </p:spTree>
    <p:extLst>
      <p:ext uri="{BB962C8B-B14F-4D97-AF65-F5344CB8AC3E}">
        <p14:creationId xmlns:p14="http://schemas.microsoft.com/office/powerpoint/2010/main" val="30678750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1"/>
            <a:ext cx="9601200" cy="568234"/>
          </a:xfrm>
        </p:spPr>
        <p:txBody>
          <a:bodyPr>
            <a:normAutofit fontScale="90000"/>
          </a:bodyPr>
          <a:lstStyle/>
          <a:p>
            <a:r>
              <a:rPr lang="es-EC" sz="3100" b="1" dirty="0"/>
              <a:t>Sinonimia lingüística</a:t>
            </a:r>
            <a:r>
              <a:rPr lang="es-EC" dirty="0"/>
              <a:t/>
            </a:r>
            <a:br>
              <a:rPr lang="es-EC" dirty="0"/>
            </a:br>
            <a:endParaRPr lang="es-EC" dirty="0"/>
          </a:p>
        </p:txBody>
      </p:sp>
      <p:pic>
        <p:nvPicPr>
          <p:cNvPr id="5" name="Marcador de contenido 4"/>
          <p:cNvPicPr>
            <a:picLocks noGrp="1"/>
          </p:cNvPicPr>
          <p:nvPr>
            <p:ph idx="1"/>
          </p:nvPr>
        </p:nvPicPr>
        <p:blipFill rotWithShape="1">
          <a:blip r:embed="rId2"/>
          <a:srcRect l="9494" t="15977" r="20333" b="9882"/>
          <a:stretch/>
        </p:blipFill>
        <p:spPr bwMode="auto">
          <a:xfrm>
            <a:off x="1371600" y="1254034"/>
            <a:ext cx="10267406" cy="530351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70420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46613"/>
            <a:ext cx="9601200" cy="568234"/>
          </a:xfrm>
        </p:spPr>
        <p:txBody>
          <a:bodyPr>
            <a:normAutofit fontScale="90000"/>
          </a:bodyPr>
          <a:lstStyle/>
          <a:p>
            <a:r>
              <a:rPr lang="es-EC" sz="3600" b="1" dirty="0">
                <a:cs typeface="Arial" panose="020B0604020202020204" pitchFamily="34" charset="0"/>
              </a:rPr>
              <a:t>S</a:t>
            </a:r>
            <a:r>
              <a:rPr lang="es-EC" sz="3600" b="1" dirty="0" smtClean="0">
                <a:cs typeface="Arial" panose="020B0604020202020204" pitchFamily="34" charset="0"/>
              </a:rPr>
              <a:t>inonimia </a:t>
            </a:r>
            <a:r>
              <a:rPr lang="es-EC" sz="3600" b="1" dirty="0">
                <a:cs typeface="Arial" panose="020B0604020202020204" pitchFamily="34" charset="0"/>
              </a:rPr>
              <a:t>documental</a:t>
            </a:r>
            <a:r>
              <a:rPr lang="es-EC" dirty="0"/>
              <a:t/>
            </a:r>
            <a:br>
              <a:rPr lang="es-EC" dirty="0"/>
            </a:br>
            <a:endParaRPr lang="es-EC" dirty="0"/>
          </a:p>
        </p:txBody>
      </p:sp>
      <p:pic>
        <p:nvPicPr>
          <p:cNvPr id="6" name="Marcador de contenido 5"/>
          <p:cNvPicPr>
            <a:picLocks noGrp="1"/>
          </p:cNvPicPr>
          <p:nvPr>
            <p:ph idx="1"/>
          </p:nvPr>
        </p:nvPicPr>
        <p:blipFill rotWithShape="1">
          <a:blip r:embed="rId2"/>
          <a:srcRect l="9576" t="21476" r="20735" b="44474"/>
          <a:stretch/>
        </p:blipFill>
        <p:spPr bwMode="auto">
          <a:xfrm>
            <a:off x="1371599" y="1214847"/>
            <a:ext cx="9980023" cy="441524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507294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1012372"/>
          </a:xfrm>
        </p:spPr>
        <p:txBody>
          <a:bodyPr>
            <a:normAutofit fontScale="90000"/>
          </a:bodyPr>
          <a:lstStyle/>
          <a:p>
            <a:pPr algn="just"/>
            <a:r>
              <a:rPr lang="es-ES" sz="4000" b="1" dirty="0" smtClean="0">
                <a:solidFill>
                  <a:srgbClr val="FF0000"/>
                </a:solidFill>
              </a:rPr>
              <a:t>6. </a:t>
            </a:r>
            <a:r>
              <a:rPr lang="es-ES" sz="4000" b="1" dirty="0">
                <a:solidFill>
                  <a:srgbClr val="FF0000"/>
                </a:solidFill>
              </a:rPr>
              <a:t>Recuperar</a:t>
            </a:r>
            <a:r>
              <a:rPr lang="es-ES" sz="4000" dirty="0">
                <a:solidFill>
                  <a:srgbClr val="FF0000"/>
                </a:solidFill>
              </a:rPr>
              <a:t> y </a:t>
            </a:r>
            <a:r>
              <a:rPr lang="es-ES" sz="4000" b="1" dirty="0">
                <a:solidFill>
                  <a:srgbClr val="FF0000"/>
                </a:solidFill>
              </a:rPr>
              <a:t>almacenar</a:t>
            </a:r>
            <a:r>
              <a:rPr lang="es-ES" sz="4000" dirty="0">
                <a:solidFill>
                  <a:srgbClr val="FF0000"/>
                </a:solidFill>
              </a:rPr>
              <a:t> la información localizada.</a:t>
            </a:r>
            <a:r>
              <a:rPr lang="es-ES" dirty="0"/>
              <a:t/>
            </a:r>
            <a:br>
              <a:rPr lang="es-ES" dirty="0"/>
            </a:br>
            <a:endParaRPr lang="es-EC" dirty="0"/>
          </a:p>
        </p:txBody>
      </p:sp>
      <p:sp>
        <p:nvSpPr>
          <p:cNvPr id="3" name="Marcador de contenido 2"/>
          <p:cNvSpPr>
            <a:spLocks noGrp="1"/>
          </p:cNvSpPr>
          <p:nvPr>
            <p:ph idx="1"/>
          </p:nvPr>
        </p:nvSpPr>
        <p:spPr>
          <a:xfrm>
            <a:off x="1371600" y="2351314"/>
            <a:ext cx="9601200" cy="3722916"/>
          </a:xfrm>
        </p:spPr>
        <p:txBody>
          <a:bodyPr>
            <a:normAutofit/>
          </a:bodyPr>
          <a:lstStyle/>
          <a:p>
            <a:pPr marL="0" indent="0">
              <a:buNone/>
            </a:pPr>
            <a:r>
              <a:rPr lang="es-ES" dirty="0" smtClean="0"/>
              <a:t>Buscar en las siguientes fuentes </a:t>
            </a:r>
            <a:r>
              <a:rPr lang="es-EC" dirty="0" smtClean="0"/>
              <a:t>de información:</a:t>
            </a:r>
            <a:endParaRPr lang="es-EC" dirty="0"/>
          </a:p>
          <a:p>
            <a:r>
              <a:rPr lang="es-EC" dirty="0" smtClean="0"/>
              <a:t>Bases </a:t>
            </a:r>
            <a:r>
              <a:rPr lang="es-EC" dirty="0"/>
              <a:t>de datos </a:t>
            </a:r>
          </a:p>
          <a:p>
            <a:r>
              <a:rPr lang="es-EC" dirty="0" smtClean="0"/>
              <a:t>Revistas </a:t>
            </a:r>
            <a:r>
              <a:rPr lang="es-EC" dirty="0"/>
              <a:t>electrónicas: </a:t>
            </a:r>
            <a:r>
              <a:rPr lang="es-EC" dirty="0" smtClean="0"/>
              <a:t>Recursos-e (libros electrónicos, revistas electrónicas). </a:t>
            </a:r>
            <a:endParaRPr lang="es-EC" dirty="0"/>
          </a:p>
          <a:p>
            <a:r>
              <a:rPr lang="es-EC" dirty="0" smtClean="0"/>
              <a:t>El </a:t>
            </a:r>
            <a:r>
              <a:rPr lang="es-EC" dirty="0"/>
              <a:t>catálogo </a:t>
            </a:r>
          </a:p>
          <a:p>
            <a:r>
              <a:rPr lang="es-EC" dirty="0" smtClean="0"/>
              <a:t>Tesis </a:t>
            </a:r>
            <a:r>
              <a:rPr lang="es-EC" dirty="0"/>
              <a:t>doctorales </a:t>
            </a:r>
          </a:p>
          <a:p>
            <a:r>
              <a:rPr lang="es-EC" dirty="0" smtClean="0"/>
              <a:t>Repositorios </a:t>
            </a:r>
            <a:r>
              <a:rPr lang="es-EC" dirty="0"/>
              <a:t>institucionales </a:t>
            </a:r>
          </a:p>
          <a:p>
            <a:r>
              <a:rPr lang="es-EC" dirty="0" smtClean="0"/>
              <a:t>Redes </a:t>
            </a:r>
            <a:r>
              <a:rPr lang="es-EC" dirty="0"/>
              <a:t>sociales científicas </a:t>
            </a:r>
            <a:endParaRPr lang="es-EC" dirty="0" smtClean="0"/>
          </a:p>
          <a:p>
            <a:r>
              <a:rPr lang="es-ES" dirty="0" smtClean="0"/>
              <a:t>Repositorios de bibliotecas</a:t>
            </a:r>
            <a:endParaRPr lang="es-ES" dirty="0"/>
          </a:p>
          <a:p>
            <a:pPr marL="0" indent="0">
              <a:buNone/>
            </a:pPr>
            <a:endParaRPr lang="es-ES" dirty="0"/>
          </a:p>
        </p:txBody>
      </p:sp>
    </p:spTree>
    <p:extLst>
      <p:ext uri="{BB962C8B-B14F-4D97-AF65-F5344CB8AC3E}">
        <p14:creationId xmlns:p14="http://schemas.microsoft.com/office/powerpoint/2010/main" val="2528082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1012372"/>
          </a:xfrm>
        </p:spPr>
        <p:txBody>
          <a:bodyPr>
            <a:normAutofit fontScale="90000"/>
          </a:bodyPr>
          <a:lstStyle/>
          <a:p>
            <a:pPr algn="just"/>
            <a:r>
              <a:rPr lang="es-ES" sz="4000" b="1" dirty="0" smtClean="0">
                <a:solidFill>
                  <a:srgbClr val="FF0000"/>
                </a:solidFill>
              </a:rPr>
              <a:t>6. </a:t>
            </a:r>
            <a:r>
              <a:rPr lang="es-ES" sz="4000" b="1" dirty="0">
                <a:solidFill>
                  <a:srgbClr val="FF0000"/>
                </a:solidFill>
              </a:rPr>
              <a:t>Recuperar</a:t>
            </a:r>
            <a:r>
              <a:rPr lang="es-ES" sz="4000" dirty="0">
                <a:solidFill>
                  <a:srgbClr val="FF0000"/>
                </a:solidFill>
              </a:rPr>
              <a:t> y </a:t>
            </a:r>
            <a:r>
              <a:rPr lang="es-ES" sz="4000" b="1" dirty="0">
                <a:solidFill>
                  <a:srgbClr val="FF0000"/>
                </a:solidFill>
              </a:rPr>
              <a:t>almacenar</a:t>
            </a:r>
            <a:r>
              <a:rPr lang="es-ES" sz="4000" dirty="0">
                <a:solidFill>
                  <a:srgbClr val="FF0000"/>
                </a:solidFill>
              </a:rPr>
              <a:t> la información </a:t>
            </a:r>
            <a:r>
              <a:rPr lang="es-ES" sz="4000" dirty="0" smtClean="0">
                <a:solidFill>
                  <a:srgbClr val="FF0000"/>
                </a:solidFill>
              </a:rPr>
              <a:t>localizada</a:t>
            </a:r>
            <a:r>
              <a:rPr lang="es-ES" dirty="0"/>
              <a:t/>
            </a:r>
            <a:br>
              <a:rPr lang="es-ES" dirty="0"/>
            </a:br>
            <a:endParaRPr lang="es-EC" dirty="0"/>
          </a:p>
        </p:txBody>
      </p:sp>
      <p:sp>
        <p:nvSpPr>
          <p:cNvPr id="3" name="Marcador de contenido 2"/>
          <p:cNvSpPr>
            <a:spLocks noGrp="1"/>
          </p:cNvSpPr>
          <p:nvPr>
            <p:ph idx="1"/>
          </p:nvPr>
        </p:nvSpPr>
        <p:spPr>
          <a:xfrm>
            <a:off x="1371600" y="2351314"/>
            <a:ext cx="9601200" cy="3722916"/>
          </a:xfrm>
        </p:spPr>
        <p:txBody>
          <a:bodyPr>
            <a:normAutofit/>
          </a:bodyPr>
          <a:lstStyle/>
          <a:p>
            <a:pPr marL="0" indent="0">
              <a:buNone/>
            </a:pPr>
            <a:r>
              <a:rPr lang="es-ES" sz="2400" b="1" dirty="0" smtClean="0"/>
              <a:t>Recuperación y acceso al documento</a:t>
            </a:r>
          </a:p>
          <a:p>
            <a:pPr marL="0" indent="0">
              <a:buNone/>
            </a:pPr>
            <a:endParaRPr lang="es-ES" sz="2400" b="1" dirty="0" smtClean="0"/>
          </a:p>
          <a:p>
            <a:pPr marL="0" indent="0" algn="just">
              <a:buNone/>
            </a:pPr>
            <a:r>
              <a:rPr lang="es-ES" dirty="0"/>
              <a:t>El fin último del proceso de búsqueda es el acceso al documento. Esto posibilita la lectura del mismo independientemente del soporte en el que se encuentre. En este sentido, podemos encontrar diferentes tipos de acceso: </a:t>
            </a:r>
            <a:endParaRPr lang="es-ES" dirty="0" smtClean="0"/>
          </a:p>
          <a:p>
            <a:pPr marL="0" indent="0">
              <a:buNone/>
            </a:pPr>
            <a:endParaRPr lang="es-ES" dirty="0" smtClean="0"/>
          </a:p>
          <a:p>
            <a:pPr marL="0" indent="0" algn="just">
              <a:buNone/>
            </a:pPr>
            <a:r>
              <a:rPr lang="es-EC" b="1" dirty="0"/>
              <a:t>ELECTRÓNICO o </a:t>
            </a:r>
            <a:r>
              <a:rPr lang="es-EC" dirty="0"/>
              <a:t>Acceso virtual al documento: para aquellos documentos disponibles en formato electrónico a través de </a:t>
            </a:r>
            <a:r>
              <a:rPr lang="es-ES" dirty="0"/>
              <a:t>cualquiera de los </a:t>
            </a:r>
            <a:r>
              <a:rPr lang="es-ES" b="1" dirty="0"/>
              <a:t>recursos electrónicos </a:t>
            </a:r>
            <a:r>
              <a:rPr lang="es-ES" dirty="0"/>
              <a:t>contratados por la biblioteca (revistas electrónicas, bases de datos que ofrecen textos completos y libros electrónicos</a:t>
            </a:r>
            <a:r>
              <a:rPr lang="es-ES" dirty="0" smtClean="0"/>
              <a:t>).</a:t>
            </a:r>
          </a:p>
          <a:p>
            <a:pPr marL="0" indent="0">
              <a:buNone/>
            </a:pPr>
            <a:endParaRPr lang="es-ES" dirty="0"/>
          </a:p>
        </p:txBody>
      </p:sp>
    </p:spTree>
    <p:extLst>
      <p:ext uri="{BB962C8B-B14F-4D97-AF65-F5344CB8AC3E}">
        <p14:creationId xmlns:p14="http://schemas.microsoft.com/office/powerpoint/2010/main" val="911836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76994" y="300447"/>
            <a:ext cx="8895806" cy="731520"/>
          </a:xfrm>
        </p:spPr>
        <p:txBody>
          <a:bodyPr>
            <a:normAutofit/>
          </a:bodyPr>
          <a:lstStyle/>
          <a:p>
            <a:pPr algn="ctr"/>
            <a:r>
              <a:rPr lang="es-ES" sz="4000" dirty="0" smtClean="0"/>
              <a:t>¿Qué es buscar información científica?</a:t>
            </a:r>
            <a:endParaRPr lang="es-EC" sz="4000" dirty="0"/>
          </a:p>
        </p:txBody>
      </p:sp>
      <p:sp>
        <p:nvSpPr>
          <p:cNvPr id="3" name="Marcador de contenido 2"/>
          <p:cNvSpPr>
            <a:spLocks noGrp="1"/>
          </p:cNvSpPr>
          <p:nvPr>
            <p:ph idx="1"/>
          </p:nvPr>
        </p:nvSpPr>
        <p:spPr>
          <a:xfrm>
            <a:off x="2717074" y="1280161"/>
            <a:ext cx="8112035" cy="5303519"/>
          </a:xfrm>
        </p:spPr>
        <p:txBody>
          <a:bodyPr>
            <a:normAutofit lnSpcReduction="10000"/>
          </a:bodyPr>
          <a:lstStyle/>
          <a:p>
            <a:pPr marL="0" indent="0" algn="ctr">
              <a:buNone/>
            </a:pPr>
            <a:r>
              <a:rPr lang="es-EC" sz="2400" dirty="0" smtClean="0"/>
              <a:t>“Localizar información de interés”. </a:t>
            </a:r>
            <a:endParaRPr lang="es-ES" sz="2400" dirty="0" smtClean="0"/>
          </a:p>
          <a:p>
            <a:pPr marL="0" indent="0" algn="just">
              <a:buNone/>
            </a:pPr>
            <a:endParaRPr lang="es-ES" sz="1800" dirty="0" smtClean="0"/>
          </a:p>
          <a:p>
            <a:pPr marL="0" indent="0" algn="ctr">
              <a:buNone/>
            </a:pPr>
            <a:endParaRPr lang="es-ES" dirty="0"/>
          </a:p>
          <a:p>
            <a:pPr marL="0" indent="0" algn="ctr">
              <a:buNone/>
            </a:pPr>
            <a:endParaRPr lang="es-ES" dirty="0" smtClean="0"/>
          </a:p>
          <a:p>
            <a:pPr marL="0" indent="0">
              <a:buNone/>
            </a:pPr>
            <a:r>
              <a:rPr lang="es-ES" dirty="0"/>
              <a:t> </a:t>
            </a:r>
            <a:r>
              <a:rPr lang="es-ES" dirty="0" smtClean="0"/>
              <a:t>                                                   Intervienen</a:t>
            </a:r>
          </a:p>
          <a:p>
            <a:pPr marL="0" indent="0">
              <a:buNone/>
            </a:pPr>
            <a:endParaRPr lang="es-ES" dirty="0" smtClean="0"/>
          </a:p>
          <a:p>
            <a:pPr marL="0" indent="0" algn="ctr">
              <a:buNone/>
            </a:pPr>
            <a:endParaRPr lang="es-ES" dirty="0" smtClean="0"/>
          </a:p>
          <a:p>
            <a:pPr marL="0" indent="0" algn="ctr">
              <a:buNone/>
            </a:pPr>
            <a:endParaRPr lang="es-ES" dirty="0" smtClean="0"/>
          </a:p>
          <a:p>
            <a:pPr marL="0" indent="0" algn="ctr">
              <a:buNone/>
            </a:pPr>
            <a:r>
              <a:rPr lang="es-ES" dirty="0" smtClean="0"/>
              <a:t>Nuevas tecnologías: buscadores</a:t>
            </a:r>
          </a:p>
          <a:p>
            <a:pPr marL="0" indent="0" algn="ctr">
              <a:buNone/>
            </a:pPr>
            <a:r>
              <a:rPr lang="es-EC" sz="1800" b="1" dirty="0" smtClean="0"/>
              <a:t>                                                                                      </a:t>
            </a:r>
            <a:r>
              <a:rPr lang="es-EC" b="1" dirty="0" smtClean="0"/>
              <a:t>Fiable</a:t>
            </a:r>
            <a:endParaRPr lang="es-ES" dirty="0" smtClean="0"/>
          </a:p>
          <a:p>
            <a:pPr marL="0" indent="0" algn="ctr">
              <a:buNone/>
            </a:pPr>
            <a:r>
              <a:rPr lang="es-EC" dirty="0" smtClean="0"/>
              <a:t>Procesos </a:t>
            </a:r>
            <a:r>
              <a:rPr lang="es-EC" dirty="0"/>
              <a:t>de selección </a:t>
            </a:r>
            <a:r>
              <a:rPr lang="es-EC" dirty="0" smtClean="0"/>
              <a:t>previos  </a:t>
            </a:r>
            <a:endParaRPr lang="es-ES" dirty="0" smtClean="0"/>
          </a:p>
          <a:p>
            <a:pPr marL="0" indent="0">
              <a:buNone/>
            </a:pPr>
            <a:r>
              <a:rPr lang="es-ES" dirty="0" smtClean="0"/>
              <a:t>                                                                                                </a:t>
            </a:r>
            <a:r>
              <a:rPr lang="es-EC" b="1" dirty="0" smtClean="0"/>
              <a:t>Calidad</a:t>
            </a:r>
            <a:endParaRPr lang="es-EC" dirty="0" smtClean="0"/>
          </a:p>
          <a:p>
            <a:pPr marL="0" indent="0" algn="ctr">
              <a:buNone/>
            </a:pPr>
            <a:r>
              <a:rPr lang="es-EC" dirty="0" smtClean="0"/>
              <a:t>Gran </a:t>
            </a:r>
            <a:r>
              <a:rPr lang="es-EC" dirty="0"/>
              <a:t>cantidad de información</a:t>
            </a: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6481" y="1802670"/>
            <a:ext cx="1084217" cy="1031966"/>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0982" y="3409402"/>
            <a:ext cx="897391" cy="966652"/>
          </a:xfrm>
          <a:prstGeom prst="rect">
            <a:avLst/>
          </a:prstGeom>
        </p:spPr>
      </p:pic>
      <p:sp>
        <p:nvSpPr>
          <p:cNvPr id="7" name="AutoShape 2" descr="Resultado de imagen de imagen de google académi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8" name="AutoShape 4" descr="Resultado de imagen de imagen de google académic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11" name="Abrir llave 10"/>
          <p:cNvSpPr/>
          <p:nvPr/>
        </p:nvSpPr>
        <p:spPr>
          <a:xfrm>
            <a:off x="8412480" y="5159831"/>
            <a:ext cx="339638" cy="862148"/>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s-EC"/>
          </a:p>
        </p:txBody>
      </p:sp>
      <p:sp>
        <p:nvSpPr>
          <p:cNvPr id="15" name="Flecha abajo 14"/>
          <p:cNvSpPr/>
          <p:nvPr/>
        </p:nvSpPr>
        <p:spPr>
          <a:xfrm>
            <a:off x="6335485" y="5003072"/>
            <a:ext cx="483327" cy="378825"/>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C"/>
          </a:p>
        </p:txBody>
      </p:sp>
      <p:sp>
        <p:nvSpPr>
          <p:cNvPr id="16" name="Flecha abajo 15"/>
          <p:cNvSpPr/>
          <p:nvPr/>
        </p:nvSpPr>
        <p:spPr>
          <a:xfrm>
            <a:off x="6383381" y="5795554"/>
            <a:ext cx="483327" cy="378825"/>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C"/>
          </a:p>
        </p:txBody>
      </p:sp>
    </p:spTree>
    <p:extLst>
      <p:ext uri="{BB962C8B-B14F-4D97-AF65-F5344CB8AC3E}">
        <p14:creationId xmlns:p14="http://schemas.microsoft.com/office/powerpoint/2010/main" val="36349036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1012372"/>
          </a:xfrm>
        </p:spPr>
        <p:txBody>
          <a:bodyPr>
            <a:normAutofit fontScale="90000"/>
          </a:bodyPr>
          <a:lstStyle/>
          <a:p>
            <a:pPr algn="just"/>
            <a:r>
              <a:rPr lang="es-ES" sz="4000" b="1" dirty="0" smtClean="0">
                <a:solidFill>
                  <a:srgbClr val="FF0000"/>
                </a:solidFill>
              </a:rPr>
              <a:t>6. </a:t>
            </a:r>
            <a:r>
              <a:rPr lang="es-ES" sz="4000" b="1" dirty="0">
                <a:solidFill>
                  <a:srgbClr val="FF0000"/>
                </a:solidFill>
              </a:rPr>
              <a:t>Recuperar</a:t>
            </a:r>
            <a:r>
              <a:rPr lang="es-ES" sz="4000" dirty="0">
                <a:solidFill>
                  <a:srgbClr val="FF0000"/>
                </a:solidFill>
              </a:rPr>
              <a:t> y </a:t>
            </a:r>
            <a:r>
              <a:rPr lang="es-ES" sz="4000" b="1" dirty="0">
                <a:solidFill>
                  <a:srgbClr val="FF0000"/>
                </a:solidFill>
              </a:rPr>
              <a:t>almacenar</a:t>
            </a:r>
            <a:r>
              <a:rPr lang="es-ES" sz="4000" dirty="0">
                <a:solidFill>
                  <a:srgbClr val="FF0000"/>
                </a:solidFill>
              </a:rPr>
              <a:t> la información localizada.</a:t>
            </a:r>
            <a:r>
              <a:rPr lang="es-ES" dirty="0"/>
              <a:t/>
            </a:r>
            <a:br>
              <a:rPr lang="es-ES" dirty="0"/>
            </a:br>
            <a:endParaRPr lang="es-EC" dirty="0"/>
          </a:p>
        </p:txBody>
      </p:sp>
      <p:sp>
        <p:nvSpPr>
          <p:cNvPr id="3" name="Marcador de contenido 2"/>
          <p:cNvSpPr>
            <a:spLocks noGrp="1"/>
          </p:cNvSpPr>
          <p:nvPr>
            <p:ph idx="1"/>
          </p:nvPr>
        </p:nvSpPr>
        <p:spPr>
          <a:xfrm>
            <a:off x="1371600" y="2351314"/>
            <a:ext cx="9601200" cy="3722916"/>
          </a:xfrm>
        </p:spPr>
        <p:txBody>
          <a:bodyPr>
            <a:normAutofit/>
          </a:bodyPr>
          <a:lstStyle/>
          <a:p>
            <a:pPr marL="0" indent="0" algn="just">
              <a:buNone/>
            </a:pPr>
            <a:r>
              <a:rPr lang="es-ES" b="1" dirty="0"/>
              <a:t>PAPEL o Acceso físico al </a:t>
            </a:r>
            <a:r>
              <a:rPr lang="es-ES" b="1" dirty="0" smtClean="0"/>
              <a:t>documento</a:t>
            </a:r>
            <a:endParaRPr lang="es-ES" dirty="0"/>
          </a:p>
          <a:p>
            <a:pPr marL="0" indent="0" algn="just">
              <a:buNone/>
            </a:pPr>
            <a:r>
              <a:rPr lang="es-ES" dirty="0" smtClean="0"/>
              <a:t>Libros físicos.</a:t>
            </a:r>
          </a:p>
          <a:p>
            <a:pPr marL="0" indent="0" algn="just">
              <a:buNone/>
            </a:pPr>
            <a:endParaRPr lang="es-ES" dirty="0"/>
          </a:p>
          <a:p>
            <a:pPr marL="0" indent="0">
              <a:buNone/>
            </a:pPr>
            <a:r>
              <a:rPr lang="es-ES" b="1" dirty="0" smtClean="0"/>
              <a:t>Digital </a:t>
            </a:r>
            <a:r>
              <a:rPr lang="es-ES" b="1" dirty="0" err="1" smtClean="0"/>
              <a:t>Object</a:t>
            </a:r>
            <a:r>
              <a:rPr lang="es-ES" b="1" dirty="0" smtClean="0"/>
              <a:t> </a:t>
            </a:r>
            <a:r>
              <a:rPr lang="es-ES" b="1" dirty="0" err="1" smtClean="0"/>
              <a:t>Identifier</a:t>
            </a:r>
            <a:r>
              <a:rPr lang="es-ES" b="1" dirty="0" smtClean="0"/>
              <a:t> (DOI)</a:t>
            </a:r>
          </a:p>
          <a:p>
            <a:pPr marL="0" indent="0" algn="just">
              <a:buNone/>
            </a:pPr>
            <a:r>
              <a:rPr lang="es-ES" dirty="0" smtClean="0"/>
              <a:t>El </a:t>
            </a:r>
            <a:r>
              <a:rPr lang="es-ES" b="1" dirty="0"/>
              <a:t>DOI es un identificador persistente de un recurso electrónico </a:t>
            </a:r>
            <a:r>
              <a:rPr lang="es-ES" dirty="0"/>
              <a:t>(artículo, li- </a:t>
            </a:r>
            <a:r>
              <a:rPr lang="es-ES" dirty="0" err="1"/>
              <a:t>bro</a:t>
            </a:r>
            <a:r>
              <a:rPr lang="es-ES" dirty="0"/>
              <a:t>, video, imágenes e incluso software). Identificar un recurso con un DOI garantiza un acceso directo, seguro y persistente al objeto identificado, y, por consiguiente, facilita las transacciones entre los usuarios y los proveedores de información. </a:t>
            </a:r>
          </a:p>
        </p:txBody>
      </p:sp>
      <p:pic>
        <p:nvPicPr>
          <p:cNvPr id="4" name="Imagen 3"/>
          <p:cNvPicPr>
            <a:picLocks noChangeAspect="1"/>
          </p:cNvPicPr>
          <p:nvPr/>
        </p:nvPicPr>
        <p:blipFill>
          <a:blip r:embed="rId2"/>
          <a:stretch>
            <a:fillRect/>
          </a:stretch>
        </p:blipFill>
        <p:spPr>
          <a:xfrm>
            <a:off x="6079713" y="3420843"/>
            <a:ext cx="32574" cy="16313"/>
          </a:xfrm>
          <a:prstGeom prst="rect">
            <a:avLst/>
          </a:prstGeom>
        </p:spPr>
      </p:pic>
    </p:spTree>
    <p:extLst>
      <p:ext uri="{BB962C8B-B14F-4D97-AF65-F5344CB8AC3E}">
        <p14:creationId xmlns:p14="http://schemas.microsoft.com/office/powerpoint/2010/main" val="3473604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751114"/>
          </a:xfrm>
        </p:spPr>
        <p:txBody>
          <a:bodyPr/>
          <a:lstStyle/>
          <a:p>
            <a:pPr algn="ctr"/>
            <a:r>
              <a:rPr lang="es-ES" dirty="0"/>
              <a:t>Búsqueda de información científica</a:t>
            </a:r>
            <a:endParaRPr lang="es-EC" dirty="0"/>
          </a:p>
        </p:txBody>
      </p:sp>
      <p:sp>
        <p:nvSpPr>
          <p:cNvPr id="3" name="Marcador de contenido 2"/>
          <p:cNvSpPr>
            <a:spLocks noGrp="1"/>
          </p:cNvSpPr>
          <p:nvPr>
            <p:ph idx="1"/>
          </p:nvPr>
        </p:nvSpPr>
        <p:spPr>
          <a:xfrm>
            <a:off x="1371600" y="3200392"/>
            <a:ext cx="9601200" cy="1632865"/>
          </a:xfrm>
        </p:spPr>
        <p:txBody>
          <a:bodyPr>
            <a:normAutofit/>
          </a:bodyPr>
          <a:lstStyle/>
          <a:p>
            <a:pPr marL="0" indent="0" algn="just">
              <a:buNone/>
            </a:pPr>
            <a:r>
              <a:rPr lang="es-ES" sz="2400" dirty="0" smtClean="0"/>
              <a:t>La búsqueda de información debe ser </a:t>
            </a:r>
            <a:r>
              <a:rPr lang="es-ES" sz="2800" b="1" dirty="0" smtClean="0"/>
              <a:t>precisa</a:t>
            </a:r>
            <a:r>
              <a:rPr lang="es-ES" sz="2400" dirty="0" smtClean="0"/>
              <a:t> y </a:t>
            </a:r>
            <a:r>
              <a:rPr lang="es-ES" sz="2800" b="1" dirty="0" smtClean="0"/>
              <a:t>eficaz</a:t>
            </a:r>
            <a:r>
              <a:rPr lang="es-ES" sz="2400" b="1" dirty="0" smtClean="0"/>
              <a:t>, </a:t>
            </a:r>
            <a:r>
              <a:rPr lang="es-ES" sz="2400" dirty="0" smtClean="0"/>
              <a:t>para así, lograr obtener resultados pertinentes acorde a nuestros objetivos. Para ello, convergen una serie de </a:t>
            </a:r>
            <a:r>
              <a:rPr lang="es-ES" sz="2800" b="1" dirty="0" smtClean="0"/>
              <a:t>técnicas de búsqueda bibliográfica</a:t>
            </a:r>
            <a:r>
              <a:rPr lang="es-ES" sz="2400" b="1" dirty="0" smtClean="0"/>
              <a:t>, </a:t>
            </a:r>
            <a:r>
              <a:rPr lang="es-ES" sz="2400" dirty="0" smtClean="0"/>
              <a:t>que paulatinamente, con la práctica diaria, se irá perfeccionando. </a:t>
            </a:r>
            <a:endParaRPr lang="es-ES" sz="2400" b="1" dirty="0" smtClean="0"/>
          </a:p>
          <a:p>
            <a:pPr marL="0" indent="0">
              <a:buNone/>
            </a:pPr>
            <a:endParaRPr lang="es-ES" sz="2400" dirty="0"/>
          </a:p>
          <a:p>
            <a:pPr marL="0" indent="0">
              <a:buNone/>
            </a:pPr>
            <a:endParaRPr lang="es-EC"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5955" y="1645920"/>
            <a:ext cx="1332411" cy="1280157"/>
          </a:xfrm>
          <a:prstGeom prst="rect">
            <a:avLst/>
          </a:prstGeom>
        </p:spPr>
      </p:pic>
    </p:spTree>
    <p:extLst>
      <p:ext uri="{BB962C8B-B14F-4D97-AF65-F5344CB8AC3E}">
        <p14:creationId xmlns:p14="http://schemas.microsoft.com/office/powerpoint/2010/main" val="247132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1"/>
            <a:ext cx="9601200" cy="777240"/>
          </a:xfrm>
        </p:spPr>
        <p:txBody>
          <a:bodyPr/>
          <a:lstStyle/>
          <a:p>
            <a:pPr algn="ctr"/>
            <a:r>
              <a:rPr lang="es-ES" dirty="0"/>
              <a:t>Búsqueda de información científica</a:t>
            </a:r>
            <a:endParaRPr lang="es-EC" dirty="0"/>
          </a:p>
        </p:txBody>
      </p:sp>
      <p:sp>
        <p:nvSpPr>
          <p:cNvPr id="3" name="Marcador de contenido 2"/>
          <p:cNvSpPr>
            <a:spLocks noGrp="1"/>
          </p:cNvSpPr>
          <p:nvPr>
            <p:ph idx="1"/>
          </p:nvPr>
        </p:nvSpPr>
        <p:spPr>
          <a:xfrm>
            <a:off x="1371600" y="3566157"/>
            <a:ext cx="9601200" cy="2756266"/>
          </a:xfrm>
        </p:spPr>
        <p:txBody>
          <a:bodyPr>
            <a:normAutofit/>
          </a:bodyPr>
          <a:lstStyle/>
          <a:p>
            <a:pPr marL="0" indent="0" algn="just">
              <a:buNone/>
            </a:pPr>
            <a:r>
              <a:rPr lang="es-ES" sz="2800" b="1" dirty="0"/>
              <a:t>Todo </a:t>
            </a:r>
            <a:r>
              <a:rPr lang="es-ES" sz="2800" b="1" dirty="0" smtClean="0"/>
              <a:t>investigador</a:t>
            </a:r>
            <a:r>
              <a:rPr lang="es-ES" sz="2400" dirty="0" smtClean="0"/>
              <a:t> </a:t>
            </a:r>
            <a:r>
              <a:rPr lang="es-ES" sz="2400" dirty="0"/>
              <a:t>se encuentra al comienzo de cada investigación con que ha de </a:t>
            </a:r>
            <a:r>
              <a:rPr lang="es-ES" sz="2800" b="1" dirty="0"/>
              <a:t>localizar </a:t>
            </a:r>
            <a:r>
              <a:rPr lang="es-ES" sz="2400" i="1" dirty="0"/>
              <a:t>toda la información publicada hasta ahora acerca del tema en el que va a trabajar. </a:t>
            </a:r>
            <a:r>
              <a:rPr lang="es-ES" sz="2400" dirty="0"/>
              <a:t>Para ello ha de </a:t>
            </a:r>
            <a:r>
              <a:rPr lang="es-ES" sz="2800" b="1" dirty="0"/>
              <a:t>rastrear</a:t>
            </a:r>
            <a:r>
              <a:rPr lang="es-ES" sz="2400" dirty="0"/>
              <a:t>, de la manera más exhaustiva posible, todos los trabajos previos publicados y a todos los que lo han investigado o lo están haciendo en estos momentos. </a:t>
            </a:r>
            <a:r>
              <a:rPr lang="es-ES" sz="2400" b="1" dirty="0"/>
              <a:t>Toda investigación o trabajo, por tanto, ha de comenzar con una revisión bibliográfica del tema en cuestión. </a:t>
            </a:r>
            <a:endParaRPr lang="es-EC" sz="2400" b="1"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2082" y="2011680"/>
            <a:ext cx="1293222" cy="1280157"/>
          </a:xfrm>
          <a:prstGeom prst="rect">
            <a:avLst/>
          </a:prstGeom>
        </p:spPr>
      </p:pic>
      <p:sp>
        <p:nvSpPr>
          <p:cNvPr id="5" name="Rectángulo 4"/>
          <p:cNvSpPr/>
          <p:nvPr/>
        </p:nvSpPr>
        <p:spPr>
          <a:xfrm>
            <a:off x="2103120" y="1881052"/>
            <a:ext cx="2651760" cy="5094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000" b="1" dirty="0" smtClean="0"/>
              <a:t>IMPORTANTE</a:t>
            </a:r>
            <a:endParaRPr lang="es-EC" b="1" dirty="0"/>
          </a:p>
        </p:txBody>
      </p:sp>
    </p:spTree>
    <p:extLst>
      <p:ext uri="{BB962C8B-B14F-4D97-AF65-F5344CB8AC3E}">
        <p14:creationId xmlns:p14="http://schemas.microsoft.com/office/powerpoint/2010/main" val="1218006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1"/>
            <a:ext cx="9601200" cy="777240"/>
          </a:xfrm>
        </p:spPr>
        <p:txBody>
          <a:bodyPr/>
          <a:lstStyle/>
          <a:p>
            <a:pPr algn="ctr"/>
            <a:r>
              <a:rPr lang="es-ES" dirty="0"/>
              <a:t>Búsqueda de información científica</a:t>
            </a:r>
            <a:endParaRPr lang="es-EC" dirty="0"/>
          </a:p>
        </p:txBody>
      </p:sp>
      <p:sp>
        <p:nvSpPr>
          <p:cNvPr id="3" name="Marcador de contenido 2"/>
          <p:cNvSpPr>
            <a:spLocks noGrp="1"/>
          </p:cNvSpPr>
          <p:nvPr>
            <p:ph idx="1"/>
          </p:nvPr>
        </p:nvSpPr>
        <p:spPr>
          <a:xfrm>
            <a:off x="1371600" y="3566157"/>
            <a:ext cx="9601200" cy="1867992"/>
          </a:xfrm>
        </p:spPr>
        <p:txBody>
          <a:bodyPr>
            <a:noAutofit/>
          </a:bodyPr>
          <a:lstStyle/>
          <a:p>
            <a:pPr marL="0" indent="0" algn="just">
              <a:buNone/>
            </a:pPr>
            <a:r>
              <a:rPr lang="es-ES" sz="2400" dirty="0"/>
              <a:t>Ahora bien, a lo largo de este proceso de investigación las </a:t>
            </a:r>
            <a:r>
              <a:rPr lang="es-ES" sz="2800" b="1" dirty="0"/>
              <a:t>necesidades</a:t>
            </a:r>
            <a:r>
              <a:rPr lang="es-ES" sz="2400" dirty="0"/>
              <a:t> que tengamos van a variar. Ya sea por la propia dinámica de la investigación o porque, en un momento </a:t>
            </a:r>
            <a:r>
              <a:rPr lang="es-ES" sz="2400" dirty="0" smtClean="0"/>
              <a:t>determinado, nos </a:t>
            </a:r>
            <a:r>
              <a:rPr lang="es-ES" sz="2800" b="1" dirty="0"/>
              <a:t>replanteemos</a:t>
            </a:r>
            <a:r>
              <a:rPr lang="es-ES" sz="2400" dirty="0"/>
              <a:t> el </a:t>
            </a:r>
            <a:r>
              <a:rPr lang="es-ES" sz="2400" dirty="0" smtClean="0"/>
              <a:t>trabajo investigativo. </a:t>
            </a:r>
            <a:endParaRPr lang="es-EC" sz="28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2082" y="2011680"/>
            <a:ext cx="1293222" cy="1280157"/>
          </a:xfrm>
          <a:prstGeom prst="rect">
            <a:avLst/>
          </a:prstGeom>
        </p:spPr>
      </p:pic>
      <p:sp>
        <p:nvSpPr>
          <p:cNvPr id="5" name="Rectángulo 4"/>
          <p:cNvSpPr/>
          <p:nvPr/>
        </p:nvSpPr>
        <p:spPr>
          <a:xfrm>
            <a:off x="2103120" y="1881052"/>
            <a:ext cx="2651760" cy="5094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000" b="1" dirty="0" smtClean="0"/>
              <a:t>IMPORTANTE</a:t>
            </a:r>
            <a:endParaRPr lang="es-EC" b="1" dirty="0"/>
          </a:p>
        </p:txBody>
      </p:sp>
    </p:spTree>
    <p:extLst>
      <p:ext uri="{BB962C8B-B14F-4D97-AF65-F5344CB8AC3E}">
        <p14:creationId xmlns:p14="http://schemas.microsoft.com/office/powerpoint/2010/main" val="3956227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1"/>
            <a:ext cx="9601200" cy="803366"/>
          </a:xfrm>
        </p:spPr>
        <p:txBody>
          <a:bodyPr/>
          <a:lstStyle/>
          <a:p>
            <a:pPr algn="ctr"/>
            <a:r>
              <a:rPr lang="es-ES" dirty="0"/>
              <a:t>Búsqueda de información científica</a:t>
            </a:r>
            <a:endParaRPr lang="es-EC" dirty="0"/>
          </a:p>
        </p:txBody>
      </p:sp>
      <p:sp>
        <p:nvSpPr>
          <p:cNvPr id="3" name="Marcador de contenido 2"/>
          <p:cNvSpPr>
            <a:spLocks noGrp="1"/>
          </p:cNvSpPr>
          <p:nvPr>
            <p:ph idx="1"/>
          </p:nvPr>
        </p:nvSpPr>
        <p:spPr>
          <a:xfrm>
            <a:off x="1371600" y="2011680"/>
            <a:ext cx="9601200" cy="3855720"/>
          </a:xfrm>
        </p:spPr>
        <p:txBody>
          <a:bodyPr>
            <a:noAutofit/>
          </a:bodyPr>
          <a:lstStyle/>
          <a:p>
            <a:pPr marL="0" indent="0" algn="just">
              <a:buNone/>
            </a:pPr>
            <a:r>
              <a:rPr lang="es-ES" sz="2200" dirty="0"/>
              <a:t>Antes de iniciar una búsqueda debes tener en cuenta que</a:t>
            </a:r>
            <a:r>
              <a:rPr lang="es-ES" sz="2200" dirty="0" smtClean="0"/>
              <a:t>:</a:t>
            </a:r>
          </a:p>
          <a:p>
            <a:pPr marL="0" indent="0" algn="just">
              <a:buNone/>
            </a:pPr>
            <a:endParaRPr lang="es-ES" sz="2200" dirty="0"/>
          </a:p>
          <a:p>
            <a:pPr algn="just"/>
            <a:r>
              <a:rPr lang="es-ES" sz="2200" b="1" dirty="0"/>
              <a:t>No existe una metodología de búsqueda ideal. </a:t>
            </a:r>
            <a:r>
              <a:rPr lang="es-ES" sz="2200" dirty="0"/>
              <a:t>Se perfecciona con el uso.</a:t>
            </a:r>
          </a:p>
          <a:p>
            <a:pPr algn="just"/>
            <a:r>
              <a:rPr lang="es-ES" sz="2200" b="1" dirty="0"/>
              <a:t>No hay una única forma de realizar la búsqueda. </a:t>
            </a:r>
            <a:r>
              <a:rPr lang="es-ES" sz="2200" dirty="0"/>
              <a:t>Pueden existir </a:t>
            </a:r>
            <a:r>
              <a:rPr lang="es-ES" sz="2200" dirty="0" smtClean="0"/>
              <a:t>posibilidades alternativas</a:t>
            </a:r>
            <a:r>
              <a:rPr lang="es-ES" sz="2200" dirty="0"/>
              <a:t>, aunque algunas serán más eficaces y exhaustivas que otras.</a:t>
            </a:r>
          </a:p>
          <a:p>
            <a:pPr algn="just"/>
            <a:r>
              <a:rPr lang="es-ES" sz="2200" b="1" dirty="0"/>
              <a:t>La búsqueda siempre responde a una necesidad de información previa</a:t>
            </a:r>
            <a:r>
              <a:rPr lang="es-ES" sz="2200" dirty="0"/>
              <a:t>, </a:t>
            </a:r>
            <a:r>
              <a:rPr lang="es-ES" sz="2200" dirty="0" smtClean="0"/>
              <a:t>generada por </a:t>
            </a:r>
            <a:r>
              <a:rPr lang="es-ES" sz="2200" dirty="0"/>
              <a:t>motivos académicos (trabajo fin de grado, tesis doctoral</a:t>
            </a:r>
            <a:r>
              <a:rPr lang="es-ES" sz="2200" dirty="0" smtClean="0"/>
              <a:t>, elaboración de artículos, </a:t>
            </a:r>
            <a:r>
              <a:rPr lang="es-ES" sz="2200" dirty="0"/>
              <a:t>desarrollo </a:t>
            </a:r>
            <a:r>
              <a:rPr lang="es-ES" sz="2200" dirty="0" smtClean="0"/>
              <a:t>de proyectos </a:t>
            </a:r>
            <a:r>
              <a:rPr lang="es-EC" sz="2200" dirty="0" smtClean="0"/>
              <a:t>o por motivos laborales).</a:t>
            </a:r>
            <a:endParaRPr lang="es-EC" sz="2200" dirty="0"/>
          </a:p>
        </p:txBody>
      </p:sp>
    </p:spTree>
    <p:extLst>
      <p:ext uri="{BB962C8B-B14F-4D97-AF65-F5344CB8AC3E}">
        <p14:creationId xmlns:p14="http://schemas.microsoft.com/office/powerpoint/2010/main" val="3734553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842554"/>
          </a:xfrm>
        </p:spPr>
        <p:txBody>
          <a:bodyPr/>
          <a:lstStyle/>
          <a:p>
            <a:pPr algn="ctr"/>
            <a:r>
              <a:rPr lang="es-ES" dirty="0" smtClean="0"/>
              <a:t>Búsqueda de información científica</a:t>
            </a:r>
            <a:endParaRPr lang="es-EC" dirty="0"/>
          </a:p>
        </p:txBody>
      </p:sp>
      <p:sp>
        <p:nvSpPr>
          <p:cNvPr id="4" name="Marcador de contenido 2"/>
          <p:cNvSpPr>
            <a:spLocks noGrp="1"/>
          </p:cNvSpPr>
          <p:nvPr>
            <p:ph idx="1"/>
          </p:nvPr>
        </p:nvSpPr>
        <p:spPr>
          <a:xfrm>
            <a:off x="2050870" y="1998617"/>
            <a:ext cx="8399416" cy="4349932"/>
          </a:xfrm>
        </p:spPr>
        <p:txBody>
          <a:bodyPr>
            <a:normAutofit/>
          </a:bodyPr>
          <a:lstStyle/>
          <a:p>
            <a:pPr marL="0" indent="0">
              <a:buNone/>
            </a:pPr>
            <a:r>
              <a:rPr lang="es-ES" sz="2400" b="1" dirty="0">
                <a:solidFill>
                  <a:srgbClr val="FF0000"/>
                </a:solidFill>
              </a:rPr>
              <a:t>Etapas del proceso de búsqueda de </a:t>
            </a:r>
            <a:r>
              <a:rPr lang="es-ES" sz="2400" b="1" dirty="0" smtClean="0">
                <a:solidFill>
                  <a:srgbClr val="FF0000"/>
                </a:solidFill>
              </a:rPr>
              <a:t>información:</a:t>
            </a:r>
          </a:p>
          <a:p>
            <a:pPr marL="0" indent="0">
              <a:buNone/>
            </a:pPr>
            <a:endParaRPr lang="es-ES" sz="2200" dirty="0" smtClean="0"/>
          </a:p>
          <a:p>
            <a:pPr marL="457200" indent="-457200">
              <a:buAutoNum type="arabicPeriod"/>
            </a:pPr>
            <a:r>
              <a:rPr lang="es-ES" sz="2400" b="1" dirty="0" smtClean="0"/>
              <a:t>Analizar</a:t>
            </a:r>
            <a:r>
              <a:rPr lang="es-ES" dirty="0" smtClean="0"/>
              <a:t> </a:t>
            </a:r>
            <a:r>
              <a:rPr lang="es-ES" dirty="0"/>
              <a:t>la situación o el problema que ha generado la búsqueda y definir la </a:t>
            </a:r>
            <a:r>
              <a:rPr lang="es-ES" dirty="0" smtClean="0"/>
              <a:t>misma.</a:t>
            </a:r>
          </a:p>
          <a:p>
            <a:pPr marL="457200" indent="-457200">
              <a:buAutoNum type="arabicPeriod"/>
            </a:pPr>
            <a:r>
              <a:rPr lang="es-ES" sz="2400" b="1" dirty="0"/>
              <a:t>Establecer</a:t>
            </a:r>
            <a:r>
              <a:rPr lang="es-ES" dirty="0"/>
              <a:t> el nivel y la cobertura de la </a:t>
            </a:r>
            <a:r>
              <a:rPr lang="es-ES" dirty="0" smtClean="0"/>
              <a:t>búsqueda.</a:t>
            </a:r>
          </a:p>
          <a:p>
            <a:pPr marL="457200" indent="-457200">
              <a:buAutoNum type="arabicPeriod"/>
            </a:pPr>
            <a:r>
              <a:rPr lang="es-ES" sz="2400" b="1" dirty="0"/>
              <a:t>Seleccionar</a:t>
            </a:r>
            <a:r>
              <a:rPr lang="es-ES" dirty="0"/>
              <a:t> las fuentes de información que vamos a </a:t>
            </a:r>
            <a:r>
              <a:rPr lang="es-ES" dirty="0" smtClean="0"/>
              <a:t>utilizar.</a:t>
            </a:r>
          </a:p>
          <a:p>
            <a:pPr marL="457200" indent="-457200">
              <a:buAutoNum type="arabicPeriod"/>
            </a:pPr>
            <a:r>
              <a:rPr lang="es-ES" sz="2400" b="1" dirty="0"/>
              <a:t>Elaborar</a:t>
            </a:r>
            <a:r>
              <a:rPr lang="es-ES" dirty="0"/>
              <a:t> la estrategia de </a:t>
            </a:r>
            <a:r>
              <a:rPr lang="es-ES" dirty="0" smtClean="0"/>
              <a:t>búsqueda.</a:t>
            </a:r>
          </a:p>
          <a:p>
            <a:pPr marL="457200" indent="-457200">
              <a:buAutoNum type="arabicPeriod"/>
            </a:pPr>
            <a:r>
              <a:rPr lang="es-ES" sz="2400" b="1" dirty="0"/>
              <a:t>Ejecutar</a:t>
            </a:r>
            <a:r>
              <a:rPr lang="es-ES" dirty="0"/>
              <a:t> la búsqueda y valorar los </a:t>
            </a:r>
            <a:r>
              <a:rPr lang="es-ES" dirty="0" smtClean="0"/>
              <a:t>resultados.</a:t>
            </a:r>
          </a:p>
          <a:p>
            <a:pPr marL="457200" indent="-457200">
              <a:buAutoNum type="arabicPeriod"/>
            </a:pPr>
            <a:r>
              <a:rPr lang="es-ES" sz="2400" b="1" dirty="0"/>
              <a:t>Recuperar</a:t>
            </a:r>
            <a:r>
              <a:rPr lang="es-ES" dirty="0"/>
              <a:t> y </a:t>
            </a:r>
            <a:r>
              <a:rPr lang="es-ES" sz="2400" b="1" dirty="0"/>
              <a:t>almacenar</a:t>
            </a:r>
            <a:r>
              <a:rPr lang="es-ES" dirty="0"/>
              <a:t> la información </a:t>
            </a:r>
            <a:r>
              <a:rPr lang="es-ES" dirty="0" smtClean="0"/>
              <a:t>localizada.</a:t>
            </a:r>
          </a:p>
          <a:p>
            <a:pPr marL="457200" indent="-457200">
              <a:buAutoNum type="arabicPeriod"/>
            </a:pPr>
            <a:endParaRPr lang="es-ES" dirty="0" smtClean="0"/>
          </a:p>
        </p:txBody>
      </p:sp>
    </p:spTree>
    <p:extLst>
      <p:ext uri="{BB962C8B-B14F-4D97-AF65-F5344CB8AC3E}">
        <p14:creationId xmlns:p14="http://schemas.microsoft.com/office/powerpoint/2010/main" val="1611469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444139"/>
            <a:ext cx="9601200" cy="992776"/>
          </a:xfrm>
        </p:spPr>
        <p:txBody>
          <a:bodyPr>
            <a:normAutofit/>
          </a:bodyPr>
          <a:lstStyle/>
          <a:p>
            <a:pPr algn="just"/>
            <a:r>
              <a:rPr lang="es-ES" sz="3200" b="1" dirty="0" smtClean="0">
                <a:solidFill>
                  <a:srgbClr val="FF0000"/>
                </a:solidFill>
              </a:rPr>
              <a:t>1. Analizar </a:t>
            </a:r>
            <a:r>
              <a:rPr lang="es-ES" sz="3200" b="1" dirty="0">
                <a:solidFill>
                  <a:srgbClr val="FF0000"/>
                </a:solidFill>
              </a:rPr>
              <a:t>la situación o el problema que ha generado la búsqueda y definir la </a:t>
            </a:r>
            <a:r>
              <a:rPr lang="es-ES" sz="3200" b="1" dirty="0" smtClean="0">
                <a:solidFill>
                  <a:srgbClr val="FF0000"/>
                </a:solidFill>
              </a:rPr>
              <a:t>misma</a:t>
            </a:r>
            <a:endParaRPr lang="es-ES" sz="3200" b="1" dirty="0">
              <a:solidFill>
                <a:srgbClr val="FF0000"/>
              </a:solidFill>
            </a:endParaRPr>
          </a:p>
        </p:txBody>
      </p:sp>
      <p:sp>
        <p:nvSpPr>
          <p:cNvPr id="3" name="Marcador de contenido 2"/>
          <p:cNvSpPr>
            <a:spLocks noGrp="1"/>
          </p:cNvSpPr>
          <p:nvPr>
            <p:ph idx="1"/>
          </p:nvPr>
        </p:nvSpPr>
        <p:spPr>
          <a:xfrm>
            <a:off x="1371600" y="1606731"/>
            <a:ext cx="9601200" cy="4937759"/>
          </a:xfrm>
        </p:spPr>
        <p:txBody>
          <a:bodyPr>
            <a:normAutofit/>
          </a:bodyPr>
          <a:lstStyle/>
          <a:p>
            <a:pPr marL="0" indent="0" algn="just">
              <a:buNone/>
            </a:pPr>
            <a:r>
              <a:rPr lang="es-ES" dirty="0" smtClean="0"/>
              <a:t>Es fundamental tener clara </a:t>
            </a:r>
            <a:r>
              <a:rPr lang="es-ES" dirty="0"/>
              <a:t>la </a:t>
            </a:r>
            <a:r>
              <a:rPr lang="es-ES" b="1" dirty="0"/>
              <a:t>finalidad </a:t>
            </a:r>
            <a:r>
              <a:rPr lang="es-ES" dirty="0"/>
              <a:t>y los </a:t>
            </a:r>
            <a:r>
              <a:rPr lang="es-ES" b="1" dirty="0"/>
              <a:t>objetivos </a:t>
            </a:r>
            <a:r>
              <a:rPr lang="es-ES" dirty="0"/>
              <a:t>de </a:t>
            </a:r>
            <a:r>
              <a:rPr lang="es-ES" dirty="0" smtClean="0"/>
              <a:t>la búsqueda bibliográfica. </a:t>
            </a:r>
            <a:r>
              <a:rPr lang="es-EC" dirty="0" smtClean="0"/>
              <a:t>Por ello, existen tres finalidades de búsqueda de información, acorde a los objetivos: </a:t>
            </a:r>
          </a:p>
          <a:p>
            <a:pPr marL="457200" indent="-457200" algn="just">
              <a:buAutoNum type="arabicPeriod"/>
            </a:pPr>
            <a:r>
              <a:rPr lang="es-ES" b="1" dirty="0" smtClean="0"/>
              <a:t>Identificar </a:t>
            </a:r>
            <a:r>
              <a:rPr lang="es-ES" b="1" dirty="0"/>
              <a:t>líneas de investigación establecidas en torno a un </a:t>
            </a:r>
            <a:r>
              <a:rPr lang="es-ES" b="1" dirty="0" smtClean="0"/>
              <a:t>tema</a:t>
            </a:r>
            <a:r>
              <a:rPr lang="es-ES" dirty="0" smtClean="0"/>
              <a:t>, determinar </a:t>
            </a:r>
            <a:r>
              <a:rPr lang="es-ES" dirty="0"/>
              <a:t>hasta qué punto el tema en el que vas a trabajar es novedoso o ya está consolidado </a:t>
            </a:r>
            <a:r>
              <a:rPr lang="es-ES" dirty="0" smtClean="0"/>
              <a:t>o </a:t>
            </a:r>
            <a:r>
              <a:rPr lang="es-EC" dirty="0" smtClean="0"/>
              <a:t>identificar </a:t>
            </a:r>
            <a:r>
              <a:rPr lang="es-EC" dirty="0"/>
              <a:t>metodologías de </a:t>
            </a:r>
            <a:r>
              <a:rPr lang="es-EC" dirty="0" smtClean="0"/>
              <a:t>trabajo que permitan aportar algo nuevo a la ciencia.</a:t>
            </a:r>
          </a:p>
          <a:p>
            <a:pPr marL="457200" indent="-457200" algn="just">
              <a:buAutoNum type="arabicPeriod"/>
            </a:pPr>
            <a:r>
              <a:rPr lang="es-ES" b="1" dirty="0"/>
              <a:t>E</a:t>
            </a:r>
            <a:r>
              <a:rPr lang="es-ES" b="1" dirty="0" smtClean="0"/>
              <a:t>ncuadrar</a:t>
            </a:r>
            <a:r>
              <a:rPr lang="es-ES" dirty="0" smtClean="0"/>
              <a:t> </a:t>
            </a:r>
            <a:r>
              <a:rPr lang="es-ES" b="1" dirty="0"/>
              <a:t>tu tema de búsqueda en un ámbito científico </a:t>
            </a:r>
            <a:r>
              <a:rPr lang="es-ES" b="1" dirty="0" smtClean="0"/>
              <a:t>concreto</a:t>
            </a:r>
            <a:r>
              <a:rPr lang="es-ES" dirty="0" smtClean="0"/>
              <a:t>, para </a:t>
            </a:r>
            <a:r>
              <a:rPr lang="es-ES" dirty="0"/>
              <a:t>diferenciarlo y evitar confusiones, y establecer el marco general y lo que ya se conoce </a:t>
            </a:r>
            <a:r>
              <a:rPr lang="es-ES" dirty="0" smtClean="0"/>
              <a:t>sobre el tema.</a:t>
            </a:r>
          </a:p>
          <a:p>
            <a:pPr marL="457200" indent="-457200" algn="just">
              <a:buFont typeface="Franklin Gothic Book" panose="020B0503020102020204" pitchFamily="34" charset="0"/>
              <a:buAutoNum type="arabicPeriod"/>
            </a:pPr>
            <a:r>
              <a:rPr lang="es-EC" b="1" dirty="0"/>
              <a:t>Concretar el punto de vista desde el que enfocarás el tema de búsqueda</a:t>
            </a:r>
            <a:r>
              <a:rPr lang="es-EC" dirty="0"/>
              <a:t>: general, sociológico, estadístico, metodológico, histórico, medioambiental, económico, educativo, experimental, etc. </a:t>
            </a:r>
          </a:p>
          <a:p>
            <a:pPr marL="0" indent="0" algn="just">
              <a:buNone/>
            </a:pPr>
            <a:endParaRPr lang="es-EC" dirty="0" smtClean="0"/>
          </a:p>
          <a:p>
            <a:pPr marL="457200" indent="-457200" algn="just">
              <a:buAutoNum type="arabicPeriod"/>
            </a:pPr>
            <a:endParaRPr lang="es-EC" dirty="0"/>
          </a:p>
        </p:txBody>
      </p:sp>
    </p:spTree>
    <p:extLst>
      <p:ext uri="{BB962C8B-B14F-4D97-AF65-F5344CB8AC3E}">
        <p14:creationId xmlns:p14="http://schemas.microsoft.com/office/powerpoint/2010/main" val="539367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927463"/>
            <a:ext cx="9601200" cy="692331"/>
          </a:xfrm>
        </p:spPr>
        <p:txBody>
          <a:bodyPr>
            <a:normAutofit fontScale="90000"/>
          </a:bodyPr>
          <a:lstStyle/>
          <a:p>
            <a:r>
              <a:rPr lang="es-ES" sz="3600" b="1" dirty="0" smtClean="0">
                <a:solidFill>
                  <a:srgbClr val="FF0000"/>
                </a:solidFill>
              </a:rPr>
              <a:t>2. Establecer </a:t>
            </a:r>
            <a:r>
              <a:rPr lang="es-ES" sz="3600" b="1" dirty="0">
                <a:solidFill>
                  <a:srgbClr val="FF0000"/>
                </a:solidFill>
              </a:rPr>
              <a:t>el nivel y la cobertura de la búsqueda</a:t>
            </a:r>
            <a:endParaRPr lang="es-EC" sz="3600" dirty="0">
              <a:solidFill>
                <a:srgbClr val="FF0000"/>
              </a:solidFill>
            </a:endParaRPr>
          </a:p>
        </p:txBody>
      </p:sp>
      <p:sp>
        <p:nvSpPr>
          <p:cNvPr id="3" name="Marcador de contenido 2"/>
          <p:cNvSpPr>
            <a:spLocks noGrp="1"/>
          </p:cNvSpPr>
          <p:nvPr>
            <p:ph idx="1"/>
          </p:nvPr>
        </p:nvSpPr>
        <p:spPr>
          <a:xfrm>
            <a:off x="1371600" y="1867989"/>
            <a:ext cx="9601200" cy="3999411"/>
          </a:xfrm>
        </p:spPr>
        <p:txBody>
          <a:bodyPr>
            <a:normAutofit lnSpcReduction="10000"/>
          </a:bodyPr>
          <a:lstStyle/>
          <a:p>
            <a:pPr marL="457200" indent="-457200">
              <a:buAutoNum type="arabicPeriod"/>
            </a:pPr>
            <a:r>
              <a:rPr lang="es-ES" sz="2400" dirty="0" smtClean="0"/>
              <a:t>Establecer </a:t>
            </a:r>
            <a:r>
              <a:rPr lang="es-ES" sz="2400" dirty="0"/>
              <a:t>el </a:t>
            </a:r>
            <a:r>
              <a:rPr lang="es-ES" sz="2400" b="1" dirty="0"/>
              <a:t>periodo temporal </a:t>
            </a:r>
            <a:r>
              <a:rPr lang="es-ES" sz="2400" dirty="0"/>
              <a:t>que debe cubrir la </a:t>
            </a:r>
            <a:r>
              <a:rPr lang="es-ES" sz="2400" dirty="0" smtClean="0"/>
              <a:t>búsqueda de información.</a:t>
            </a:r>
          </a:p>
          <a:p>
            <a:pPr marL="457200" indent="-457200" algn="just">
              <a:buAutoNum type="arabicPeriod"/>
            </a:pPr>
            <a:r>
              <a:rPr lang="es-ES" sz="2400" dirty="0" smtClean="0"/>
              <a:t>Delimitar </a:t>
            </a:r>
            <a:r>
              <a:rPr lang="es-ES" sz="2400" dirty="0"/>
              <a:t>la </a:t>
            </a:r>
            <a:r>
              <a:rPr lang="es-ES" sz="2400" b="1" dirty="0"/>
              <a:t>cobertura geográfica</a:t>
            </a:r>
            <a:r>
              <a:rPr lang="es-ES" sz="2400" dirty="0"/>
              <a:t>, es decir el contexto </a:t>
            </a:r>
            <a:r>
              <a:rPr lang="es-ES" sz="2400" dirty="0" smtClean="0"/>
              <a:t>geográfico en </a:t>
            </a:r>
            <a:r>
              <a:rPr lang="es-ES" sz="2400" dirty="0"/>
              <a:t>el que se centra la investigación (continente, país, </a:t>
            </a:r>
            <a:r>
              <a:rPr lang="es-ES" sz="2400" dirty="0" smtClean="0"/>
              <a:t>región, provincia…).  Algo muy importante es la lengua en la que recuperamos la información. </a:t>
            </a:r>
          </a:p>
          <a:p>
            <a:pPr marL="0" indent="0">
              <a:buNone/>
            </a:pPr>
            <a:r>
              <a:rPr lang="es-ES" sz="2400" dirty="0" smtClean="0"/>
              <a:t>3. </a:t>
            </a:r>
            <a:r>
              <a:rPr lang="es-EC" sz="2400" dirty="0" smtClean="0"/>
              <a:t>Seleccionar</a:t>
            </a:r>
            <a:r>
              <a:rPr lang="es-ES" sz="2400" dirty="0" smtClean="0"/>
              <a:t> </a:t>
            </a:r>
            <a:r>
              <a:rPr lang="es-ES" sz="2400" dirty="0"/>
              <a:t>la </a:t>
            </a:r>
            <a:r>
              <a:rPr lang="es-ES" sz="2400" b="1" dirty="0"/>
              <a:t>tipología documental </a:t>
            </a:r>
            <a:r>
              <a:rPr lang="es-ES" sz="2400" dirty="0"/>
              <a:t>que desees </a:t>
            </a:r>
            <a:r>
              <a:rPr lang="es-ES" sz="2400" dirty="0" smtClean="0"/>
              <a:t>manejar: monografías</a:t>
            </a:r>
            <a:r>
              <a:rPr lang="es-ES" sz="2400" dirty="0"/>
              <a:t>, artículos de investigación o de revisión, tesis, </a:t>
            </a:r>
            <a:r>
              <a:rPr lang="es-ES" sz="2400" dirty="0" smtClean="0"/>
              <a:t>libros, informes </a:t>
            </a:r>
            <a:r>
              <a:rPr lang="es-ES" sz="2400" dirty="0"/>
              <a:t>técnicos, ponencias </a:t>
            </a:r>
            <a:r>
              <a:rPr lang="es-ES" sz="2400" dirty="0" smtClean="0"/>
              <a:t>y </a:t>
            </a:r>
            <a:r>
              <a:rPr lang="es-EC" sz="2400" dirty="0" smtClean="0"/>
              <a:t>comunicaciones de artículos. </a:t>
            </a:r>
          </a:p>
          <a:p>
            <a:r>
              <a:rPr lang="es-ES" sz="2400" dirty="0" smtClean="0"/>
              <a:t>Incluso podemos </a:t>
            </a:r>
            <a:r>
              <a:rPr lang="es-ES" sz="2400" dirty="0"/>
              <a:t>limitar por </a:t>
            </a:r>
            <a:r>
              <a:rPr lang="es-ES" sz="2400" b="1" dirty="0"/>
              <a:t>formato </a:t>
            </a:r>
            <a:r>
              <a:rPr lang="es-ES" sz="2400" dirty="0"/>
              <a:t>de los </a:t>
            </a:r>
            <a:r>
              <a:rPr lang="es-ES" sz="2400" dirty="0" smtClean="0"/>
              <a:t>archivos </a:t>
            </a:r>
            <a:r>
              <a:rPr lang="es-EC" sz="2400" dirty="0" smtClean="0"/>
              <a:t>(PDF</a:t>
            </a:r>
            <a:r>
              <a:rPr lang="es-EC" sz="2400" dirty="0"/>
              <a:t>, Word, Excel, </a:t>
            </a:r>
            <a:r>
              <a:rPr lang="es-EC" sz="2400" dirty="0" smtClean="0"/>
              <a:t>etc.).</a:t>
            </a:r>
            <a:endParaRPr lang="es-ES" sz="2400" dirty="0" smtClean="0"/>
          </a:p>
          <a:p>
            <a:pPr marL="0" indent="0">
              <a:buNone/>
            </a:pPr>
            <a:endParaRPr lang="es-ES" dirty="0"/>
          </a:p>
          <a:p>
            <a:pPr marL="0" indent="0">
              <a:buNone/>
            </a:pPr>
            <a:endParaRPr lang="es-EC" dirty="0"/>
          </a:p>
        </p:txBody>
      </p:sp>
    </p:spTree>
    <p:extLst>
      <p:ext uri="{BB962C8B-B14F-4D97-AF65-F5344CB8AC3E}">
        <p14:creationId xmlns:p14="http://schemas.microsoft.com/office/powerpoint/2010/main" val="1683359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lnRef>
        <a:fillRef idx="1">
          <a:schemeClr val="lt1"/>
        </a:fillRef>
        <a:effectRef idx="0">
          <a:schemeClr val="dk1"/>
        </a:effectRef>
        <a:fontRef idx="minor">
          <a:schemeClr val="dk1"/>
        </a:fontRef>
      </a:style>
    </a:spDef>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TM10001105[[fn=Recorte]]</Template>
  <TotalTime>764</TotalTime>
  <Words>1468</Words>
  <Application>Microsoft Office PowerPoint</Application>
  <PresentationFormat>Panorámica</PresentationFormat>
  <Paragraphs>138</Paragraphs>
  <Slides>20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20</vt:i4>
      </vt:variant>
    </vt:vector>
  </HeadingPairs>
  <TitlesOfParts>
    <vt:vector size="23" baseType="lpstr">
      <vt:lpstr>Arial</vt:lpstr>
      <vt:lpstr>Franklin Gothic Book</vt:lpstr>
      <vt:lpstr>Crop</vt:lpstr>
      <vt:lpstr>Búsqueda de información científica</vt:lpstr>
      <vt:lpstr>¿Qué es buscar información científica?</vt:lpstr>
      <vt:lpstr>Búsqueda de información científica</vt:lpstr>
      <vt:lpstr>Búsqueda de información científica</vt:lpstr>
      <vt:lpstr>Búsqueda de información científica</vt:lpstr>
      <vt:lpstr>Búsqueda de información científica</vt:lpstr>
      <vt:lpstr>Búsqueda de información científica</vt:lpstr>
      <vt:lpstr>1. Analizar la situación o el problema que ha generado la búsqueda y definir la misma</vt:lpstr>
      <vt:lpstr>2. Establecer el nivel y la cobertura de la búsqueda</vt:lpstr>
      <vt:lpstr>3. Seleccionar las fuentes de información que vamos a utilizar</vt:lpstr>
      <vt:lpstr>4. Elaborar la estrategia de búsqueda</vt:lpstr>
      <vt:lpstr>4. Elaborar la estrategia de búsqueda</vt:lpstr>
      <vt:lpstr>4. Elaborar la estrategia de búsqueda</vt:lpstr>
      <vt:lpstr>Ejemplo de búsqueda por tesauros </vt:lpstr>
      <vt:lpstr>5. Ejecutar la búsqueda y valorar los resultados </vt:lpstr>
      <vt:lpstr>Sinonimia lingüística </vt:lpstr>
      <vt:lpstr>Sinonimia documental </vt:lpstr>
      <vt:lpstr>6. Recuperar y almacenar la información localizada. </vt:lpstr>
      <vt:lpstr>6. Recuperar y almacenar la información localizada </vt:lpstr>
      <vt:lpstr>6. Recuperar y almacenar la información localizada.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Redacción de artículos científicos</dc:title>
  <dc:creator>CRISTHIAN GEOVANNY SARANGO JARAMILLO</dc:creator>
  <cp:lastModifiedBy>CRISTHIAN GEOVANY SARANGO JARAMILLO</cp:lastModifiedBy>
  <cp:revision>219</cp:revision>
  <dcterms:created xsi:type="dcterms:W3CDTF">2019-09-06T22:35:38Z</dcterms:created>
  <dcterms:modified xsi:type="dcterms:W3CDTF">2020-03-05T21:14:40Z</dcterms:modified>
</cp:coreProperties>
</file>